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4"/>
  </p:sldMasterIdLst>
  <p:sldIdLst>
    <p:sldId id="256" r:id="rId5"/>
    <p:sldId id="337" r:id="rId6"/>
    <p:sldId id="341" r:id="rId7"/>
    <p:sldId id="338" r:id="rId8"/>
    <p:sldId id="322" r:id="rId9"/>
    <p:sldId id="339" r:id="rId10"/>
    <p:sldId id="259" r:id="rId11"/>
    <p:sldId id="325" r:id="rId12"/>
    <p:sldId id="323" r:id="rId13"/>
    <p:sldId id="324" r:id="rId14"/>
    <p:sldId id="326" r:id="rId15"/>
    <p:sldId id="327" r:id="rId16"/>
    <p:sldId id="328" r:id="rId17"/>
    <p:sldId id="329" r:id="rId18"/>
    <p:sldId id="331" r:id="rId19"/>
    <p:sldId id="332" r:id="rId20"/>
    <p:sldId id="333" r:id="rId21"/>
    <p:sldId id="330" r:id="rId22"/>
    <p:sldId id="340" r:id="rId23"/>
    <p:sldId id="334" r:id="rId24"/>
    <p:sldId id="335" r:id="rId25"/>
    <p:sldId id="33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egra Weeks" initials="AW" lastIdx="2" clrIdx="0">
    <p:extLst>
      <p:ext uri="{19B8F6BF-5375-455C-9EA6-DF929625EA0E}">
        <p15:presenceInfo xmlns:p15="http://schemas.microsoft.com/office/powerpoint/2012/main" userId="Allegra Wee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6A9579-8150-436F-99EB-538AEC5A1659}" v="153" dt="2021-10-27T17:17:40.2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9" autoAdjust="0"/>
    <p:restoredTop sz="94630" autoAdjust="0"/>
  </p:normalViewPr>
  <p:slideViewPr>
    <p:cSldViewPr snapToGrid="0">
      <p:cViewPr varScale="1">
        <p:scale>
          <a:sx n="87" d="100"/>
          <a:sy n="87" d="100"/>
        </p:scale>
        <p:origin x="8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A741BA-7D41-4FE3-BE5E-836348861D0C}"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0EBE907F-75B8-4628-AE7B-3E15638D4B3C}">
      <dgm:prSet phldrT="[Text]" custT="1"/>
      <dgm:spPr/>
      <dgm:t>
        <a:bodyPr/>
        <a:lstStyle/>
        <a:p>
          <a:pPr>
            <a:buNone/>
          </a:pPr>
          <a:r>
            <a:rPr lang="en-US" sz="2200" b="1" spc="-10" dirty="0">
              <a:cs typeface="Calibri"/>
            </a:rPr>
            <a:t>Provider </a:t>
          </a:r>
          <a:r>
            <a:rPr lang="en-US" sz="2200" b="1" spc="-15" dirty="0">
              <a:cs typeface="Calibri"/>
            </a:rPr>
            <a:t>Fraud </a:t>
          </a:r>
          <a:r>
            <a:rPr lang="en-US" sz="2200" b="1" spc="-5" dirty="0">
              <a:cs typeface="Calibri"/>
            </a:rPr>
            <a:t>and Abuse </a:t>
          </a:r>
          <a:r>
            <a:rPr lang="en-US" sz="2200" b="1" spc="-20" dirty="0">
              <a:cs typeface="Calibri"/>
            </a:rPr>
            <a:t>Key</a:t>
          </a:r>
          <a:r>
            <a:rPr lang="en-US" sz="2200" b="1" spc="70" dirty="0">
              <a:cs typeface="Calibri"/>
            </a:rPr>
            <a:t> </a:t>
          </a:r>
          <a:r>
            <a:rPr lang="en-US" sz="2200" b="1" spc="-10" dirty="0">
              <a:cs typeface="Calibri"/>
            </a:rPr>
            <a:t>Indicators:</a:t>
          </a:r>
          <a:endParaRPr lang="en-US" sz="2200" dirty="0"/>
        </a:p>
      </dgm:t>
    </dgm:pt>
    <dgm:pt modelId="{E4BDD571-492B-43EC-9365-A239C574468B}" type="parTrans" cxnId="{CBCD19EC-8F20-47E5-B746-A2DA181F978B}">
      <dgm:prSet/>
      <dgm:spPr/>
      <dgm:t>
        <a:bodyPr/>
        <a:lstStyle/>
        <a:p>
          <a:endParaRPr lang="en-US"/>
        </a:p>
      </dgm:t>
    </dgm:pt>
    <dgm:pt modelId="{C8E0F478-F65E-4A43-A838-CE18686377A2}" type="sibTrans" cxnId="{CBCD19EC-8F20-47E5-B746-A2DA181F978B}">
      <dgm:prSet/>
      <dgm:spPr/>
      <dgm:t>
        <a:bodyPr/>
        <a:lstStyle/>
        <a:p>
          <a:endParaRPr lang="en-US"/>
        </a:p>
      </dgm:t>
    </dgm:pt>
    <dgm:pt modelId="{6FD20EC7-71A0-40CB-BBC7-1C41A9B8AC6C}">
      <dgm:prSet/>
      <dgm:spPr/>
      <dgm:t>
        <a:bodyPr/>
        <a:lstStyle/>
        <a:p>
          <a:r>
            <a:rPr lang="en-US" spc="-5" dirty="0">
              <a:cs typeface="Calibri"/>
            </a:rPr>
            <a:t>Submitting </a:t>
          </a:r>
          <a:r>
            <a:rPr lang="en-US" dirty="0">
              <a:cs typeface="Calibri"/>
            </a:rPr>
            <a:t>bills </a:t>
          </a:r>
          <a:r>
            <a:rPr lang="en-US" spc="-5" dirty="0">
              <a:cs typeface="Calibri"/>
            </a:rPr>
            <a:t>or claims </a:t>
          </a:r>
          <a:r>
            <a:rPr lang="en-US" spc="-15" dirty="0">
              <a:cs typeface="Calibri"/>
            </a:rPr>
            <a:t>for </a:t>
          </a:r>
          <a:r>
            <a:rPr lang="en-US" spc="-10" dirty="0">
              <a:cs typeface="Calibri"/>
            </a:rPr>
            <a:t>treatment </a:t>
          </a:r>
          <a:r>
            <a:rPr lang="en-US" spc="-5" dirty="0">
              <a:cs typeface="Calibri"/>
            </a:rPr>
            <a:t>or services that </a:t>
          </a:r>
          <a:r>
            <a:rPr lang="en-US" spc="-15" dirty="0">
              <a:cs typeface="Calibri"/>
            </a:rPr>
            <a:t>were </a:t>
          </a:r>
          <a:r>
            <a:rPr lang="en-US" spc="-10" dirty="0">
              <a:cs typeface="Calibri"/>
            </a:rPr>
            <a:t>never</a:t>
          </a:r>
          <a:r>
            <a:rPr lang="en-US" spc="125" dirty="0">
              <a:cs typeface="Calibri"/>
            </a:rPr>
            <a:t> </a:t>
          </a:r>
          <a:r>
            <a:rPr lang="en-US" spc="-10" dirty="0">
              <a:cs typeface="Calibri"/>
            </a:rPr>
            <a:t>provided</a:t>
          </a:r>
          <a:endParaRPr lang="en-US" dirty="0"/>
        </a:p>
      </dgm:t>
    </dgm:pt>
    <dgm:pt modelId="{482C0F8F-3CD7-4B62-8A2C-767D9EA692F7}" type="parTrans" cxnId="{98A044AE-1A33-457D-85BE-7ACC5AF19911}">
      <dgm:prSet/>
      <dgm:spPr/>
      <dgm:t>
        <a:bodyPr/>
        <a:lstStyle/>
        <a:p>
          <a:endParaRPr lang="en-US"/>
        </a:p>
      </dgm:t>
    </dgm:pt>
    <dgm:pt modelId="{8CA3401C-835D-4B1E-AE29-CB083884FB4C}" type="sibTrans" cxnId="{98A044AE-1A33-457D-85BE-7ACC5AF19911}">
      <dgm:prSet/>
      <dgm:spPr/>
      <dgm:t>
        <a:bodyPr/>
        <a:lstStyle/>
        <a:p>
          <a:endParaRPr lang="en-US"/>
        </a:p>
      </dgm:t>
    </dgm:pt>
    <dgm:pt modelId="{AADC2644-EED1-404F-B87B-B73D33A2287F}">
      <dgm:prSet/>
      <dgm:spPr/>
      <dgm:t>
        <a:bodyPr/>
        <a:lstStyle/>
        <a:p>
          <a:r>
            <a:rPr lang="en-US" spc="-5" dirty="0">
              <a:cs typeface="Calibri"/>
            </a:rPr>
            <a:t>Falsifying the </a:t>
          </a:r>
          <a:r>
            <a:rPr lang="en-US" spc="-10" dirty="0">
              <a:cs typeface="Calibri"/>
            </a:rPr>
            <a:t>date </a:t>
          </a:r>
          <a:r>
            <a:rPr lang="en-US" spc="-5" dirty="0">
              <a:cs typeface="Calibri"/>
            </a:rPr>
            <a:t>of service </a:t>
          </a:r>
          <a:r>
            <a:rPr lang="en-US" spc="-10" dirty="0">
              <a:cs typeface="Calibri"/>
            </a:rPr>
            <a:t>to correspond </a:t>
          </a:r>
          <a:r>
            <a:rPr lang="en-US" spc="-5" dirty="0">
              <a:cs typeface="Calibri"/>
            </a:rPr>
            <a:t>with a </a:t>
          </a:r>
          <a:r>
            <a:rPr lang="en-US" spc="-10" dirty="0">
              <a:cs typeface="Calibri"/>
            </a:rPr>
            <a:t>member’s </a:t>
          </a:r>
          <a:r>
            <a:rPr lang="en-US" spc="-15" dirty="0">
              <a:cs typeface="Calibri"/>
            </a:rPr>
            <a:t>coverage </a:t>
          </a:r>
          <a:r>
            <a:rPr lang="en-US" spc="-5" dirty="0">
              <a:cs typeface="Calibri"/>
            </a:rPr>
            <a:t>period</a:t>
          </a:r>
          <a:endParaRPr lang="en-US" dirty="0">
            <a:cs typeface="Calibri"/>
          </a:endParaRPr>
        </a:p>
      </dgm:t>
    </dgm:pt>
    <dgm:pt modelId="{6D870C26-F04E-4409-BDF9-3EB7BF10A517}" type="parTrans" cxnId="{30FFFC75-FB76-4DF9-9B2D-0CBF23B91525}">
      <dgm:prSet/>
      <dgm:spPr/>
      <dgm:t>
        <a:bodyPr/>
        <a:lstStyle/>
        <a:p>
          <a:endParaRPr lang="en-US"/>
        </a:p>
      </dgm:t>
    </dgm:pt>
    <dgm:pt modelId="{A1E8503E-BDC9-4AFD-87CB-046A977F3E9B}" type="sibTrans" cxnId="{30FFFC75-FB76-4DF9-9B2D-0CBF23B91525}">
      <dgm:prSet/>
      <dgm:spPr/>
      <dgm:t>
        <a:bodyPr/>
        <a:lstStyle/>
        <a:p>
          <a:endParaRPr lang="en-US"/>
        </a:p>
      </dgm:t>
    </dgm:pt>
    <dgm:pt modelId="{91FD0767-1E94-492E-A123-241010107FA0}">
      <dgm:prSet/>
      <dgm:spPr/>
      <dgm:t>
        <a:bodyPr/>
        <a:lstStyle/>
        <a:p>
          <a:r>
            <a:rPr lang="en-US" dirty="0">
              <a:cs typeface="Calibri"/>
            </a:rPr>
            <a:t>Billing </a:t>
          </a:r>
          <a:r>
            <a:rPr lang="en-US" spc="-15" dirty="0">
              <a:cs typeface="Calibri"/>
            </a:rPr>
            <a:t>for </a:t>
          </a:r>
          <a:r>
            <a:rPr lang="en-US" spc="-10" dirty="0">
              <a:cs typeface="Calibri"/>
            </a:rPr>
            <a:t>non-covered </a:t>
          </a:r>
          <a:r>
            <a:rPr lang="en-US" spc="-5" dirty="0">
              <a:cs typeface="Calibri"/>
            </a:rPr>
            <a:t>services using </a:t>
          </a:r>
          <a:r>
            <a:rPr lang="en-US" spc="-10" dirty="0">
              <a:cs typeface="Calibri"/>
            </a:rPr>
            <a:t>incorrect codes </a:t>
          </a:r>
          <a:r>
            <a:rPr lang="en-US" dirty="0">
              <a:cs typeface="Calibri"/>
            </a:rPr>
            <a:t>to</a:t>
          </a:r>
          <a:r>
            <a:rPr lang="en-US" spc="-10" dirty="0">
              <a:cs typeface="Calibri"/>
            </a:rPr>
            <a:t> </a:t>
          </a:r>
          <a:r>
            <a:rPr lang="en-US" spc="-15" dirty="0">
              <a:cs typeface="Calibri"/>
            </a:rPr>
            <a:t>have </a:t>
          </a:r>
          <a:r>
            <a:rPr lang="en-US" spc="-5" dirty="0">
              <a:cs typeface="Calibri"/>
            </a:rPr>
            <a:t>the services </a:t>
          </a:r>
          <a:r>
            <a:rPr lang="en-US" spc="-15" dirty="0">
              <a:cs typeface="Calibri"/>
            </a:rPr>
            <a:t>covered</a:t>
          </a:r>
          <a:endParaRPr lang="en-US" dirty="0">
            <a:cs typeface="Calibri"/>
          </a:endParaRPr>
        </a:p>
      </dgm:t>
    </dgm:pt>
    <dgm:pt modelId="{985CC27C-3E02-4EB2-8258-512A1BB976D8}" type="parTrans" cxnId="{315C0520-73A9-491A-8695-74A82496B2D6}">
      <dgm:prSet/>
      <dgm:spPr/>
      <dgm:t>
        <a:bodyPr/>
        <a:lstStyle/>
        <a:p>
          <a:endParaRPr lang="en-US"/>
        </a:p>
      </dgm:t>
    </dgm:pt>
    <dgm:pt modelId="{C3AA3F4E-765C-4B9C-82A8-E0AAA08000FD}" type="sibTrans" cxnId="{315C0520-73A9-491A-8695-74A82496B2D6}">
      <dgm:prSet/>
      <dgm:spPr/>
      <dgm:t>
        <a:bodyPr/>
        <a:lstStyle/>
        <a:p>
          <a:endParaRPr lang="en-US"/>
        </a:p>
      </dgm:t>
    </dgm:pt>
    <dgm:pt modelId="{DE9FCA1A-724B-4BA9-9E5A-B69974113A1A}">
      <dgm:prSet custT="1"/>
      <dgm:spPr/>
      <dgm:t>
        <a:bodyPr/>
        <a:lstStyle/>
        <a:p>
          <a:r>
            <a:rPr lang="en-US" sz="2200" b="1" spc="-5" dirty="0">
              <a:solidFill>
                <a:schemeClr val="bg1"/>
              </a:solidFill>
              <a:cs typeface="Calibri"/>
            </a:rPr>
            <a:t>Sales </a:t>
          </a:r>
          <a:r>
            <a:rPr lang="en-US" sz="2200" b="1" spc="-10" dirty="0">
              <a:solidFill>
                <a:schemeClr val="bg1"/>
              </a:solidFill>
              <a:cs typeface="Calibri"/>
            </a:rPr>
            <a:t>Agent </a:t>
          </a:r>
          <a:r>
            <a:rPr lang="en-US" sz="2200" b="1" spc="-15" dirty="0">
              <a:solidFill>
                <a:schemeClr val="bg1"/>
              </a:solidFill>
              <a:cs typeface="Calibri"/>
            </a:rPr>
            <a:t>Fraud </a:t>
          </a:r>
          <a:r>
            <a:rPr lang="en-US" sz="2200" b="1" spc="-5" dirty="0">
              <a:solidFill>
                <a:schemeClr val="bg1"/>
              </a:solidFill>
              <a:cs typeface="Calibri"/>
            </a:rPr>
            <a:t>and Abuse </a:t>
          </a:r>
          <a:r>
            <a:rPr lang="en-US" sz="2200" b="1" spc="-20" dirty="0">
              <a:solidFill>
                <a:schemeClr val="bg1"/>
              </a:solidFill>
              <a:cs typeface="Calibri"/>
            </a:rPr>
            <a:t>Key</a:t>
          </a:r>
          <a:r>
            <a:rPr lang="en-US" sz="2200" b="1" spc="40" dirty="0">
              <a:solidFill>
                <a:schemeClr val="bg1"/>
              </a:solidFill>
              <a:cs typeface="Calibri"/>
            </a:rPr>
            <a:t> </a:t>
          </a:r>
          <a:r>
            <a:rPr lang="en-US" sz="2200" b="1" spc="-10" dirty="0">
              <a:solidFill>
                <a:schemeClr val="bg1"/>
              </a:solidFill>
              <a:cs typeface="Calibri"/>
            </a:rPr>
            <a:t>Indicators:</a:t>
          </a:r>
          <a:endParaRPr lang="en-US" sz="2200" dirty="0">
            <a:solidFill>
              <a:schemeClr val="bg1"/>
            </a:solidFill>
            <a:cs typeface="Calibri"/>
          </a:endParaRPr>
        </a:p>
      </dgm:t>
    </dgm:pt>
    <dgm:pt modelId="{1817A17C-733A-4046-830F-C22B9133AF5A}" type="parTrans" cxnId="{C57520BE-C6E2-4440-81E7-E64F817C75C1}">
      <dgm:prSet/>
      <dgm:spPr/>
      <dgm:t>
        <a:bodyPr/>
        <a:lstStyle/>
        <a:p>
          <a:endParaRPr lang="en-US"/>
        </a:p>
      </dgm:t>
    </dgm:pt>
    <dgm:pt modelId="{0F2C9984-E5E7-42F5-88B0-1EC6E924D684}" type="sibTrans" cxnId="{C57520BE-C6E2-4440-81E7-E64F817C75C1}">
      <dgm:prSet/>
      <dgm:spPr/>
      <dgm:t>
        <a:bodyPr/>
        <a:lstStyle/>
        <a:p>
          <a:endParaRPr lang="en-US"/>
        </a:p>
      </dgm:t>
    </dgm:pt>
    <dgm:pt modelId="{4DD7CE5C-20A1-4C69-8FC4-7FA0DE911F7F}">
      <dgm:prSet/>
      <dgm:spPr/>
      <dgm:t>
        <a:bodyPr/>
        <a:lstStyle/>
        <a:p>
          <a:r>
            <a:rPr lang="en-US" spc="-5" dirty="0">
              <a:cs typeface="Calibri"/>
            </a:rPr>
            <a:t>Enrolling a </a:t>
          </a:r>
          <a:r>
            <a:rPr lang="en-US" spc="-10" dirty="0">
              <a:cs typeface="Calibri"/>
            </a:rPr>
            <a:t>member by </a:t>
          </a:r>
          <a:r>
            <a:rPr lang="en-US" spc="-15" dirty="0">
              <a:cs typeface="Calibri"/>
            </a:rPr>
            <a:t>forging </a:t>
          </a:r>
          <a:r>
            <a:rPr lang="en-US" spc="-5" dirty="0">
              <a:cs typeface="Calibri"/>
            </a:rPr>
            <a:t>a </a:t>
          </a:r>
          <a:r>
            <a:rPr lang="en-US" spc="-10" dirty="0">
              <a:cs typeface="Calibri"/>
            </a:rPr>
            <a:t>signature </a:t>
          </a:r>
          <a:r>
            <a:rPr lang="en-US" spc="-5" dirty="0">
              <a:cs typeface="Calibri"/>
            </a:rPr>
            <a:t>on an application </a:t>
          </a:r>
          <a:r>
            <a:rPr lang="en-US" spc="-15" dirty="0">
              <a:cs typeface="Calibri"/>
            </a:rPr>
            <a:t>for</a:t>
          </a:r>
          <a:r>
            <a:rPr lang="en-US" spc="105" dirty="0">
              <a:cs typeface="Calibri"/>
            </a:rPr>
            <a:t> </a:t>
          </a:r>
          <a:r>
            <a:rPr lang="en-US" spc="-5" dirty="0">
              <a:cs typeface="Calibri"/>
            </a:rPr>
            <a:t>benefits</a:t>
          </a:r>
          <a:endParaRPr lang="en-US" dirty="0"/>
        </a:p>
      </dgm:t>
    </dgm:pt>
    <dgm:pt modelId="{38B280B0-6BC6-4C84-981F-A253EEE251E7}" type="parTrans" cxnId="{533B9D0F-97CA-47F2-9E37-ED4EF6C18A6B}">
      <dgm:prSet/>
      <dgm:spPr/>
      <dgm:t>
        <a:bodyPr/>
        <a:lstStyle/>
        <a:p>
          <a:endParaRPr lang="en-US"/>
        </a:p>
      </dgm:t>
    </dgm:pt>
    <dgm:pt modelId="{AEEF56E7-A8ED-42CB-9207-A49B7592F653}" type="sibTrans" cxnId="{533B9D0F-97CA-47F2-9E37-ED4EF6C18A6B}">
      <dgm:prSet/>
      <dgm:spPr/>
      <dgm:t>
        <a:bodyPr/>
        <a:lstStyle/>
        <a:p>
          <a:endParaRPr lang="en-US"/>
        </a:p>
      </dgm:t>
    </dgm:pt>
    <dgm:pt modelId="{91C05B4C-A910-4153-85AE-F8FAB610D31E}">
      <dgm:prSet/>
      <dgm:spPr/>
      <dgm:t>
        <a:bodyPr/>
        <a:lstStyle/>
        <a:p>
          <a:r>
            <a:rPr lang="en-US" spc="-5" dirty="0">
              <a:cs typeface="Calibri"/>
            </a:rPr>
            <a:t>Coaching individuals on </a:t>
          </a:r>
          <a:r>
            <a:rPr lang="en-US" spc="-10" dirty="0">
              <a:cs typeface="Calibri"/>
            </a:rPr>
            <a:t>how to </a:t>
          </a:r>
          <a:r>
            <a:rPr lang="en-US" dirty="0">
              <a:cs typeface="Calibri"/>
            </a:rPr>
            <a:t>fill </a:t>
          </a:r>
          <a:r>
            <a:rPr lang="en-US" spc="-5" dirty="0">
              <a:cs typeface="Calibri"/>
            </a:rPr>
            <a:t>out their </a:t>
          </a:r>
          <a:r>
            <a:rPr lang="en-US" spc="-10" dirty="0">
              <a:cs typeface="Calibri"/>
            </a:rPr>
            <a:t>insurance enrollment information by </a:t>
          </a:r>
          <a:r>
            <a:rPr lang="en-US" spc="-5" dirty="0">
              <a:cs typeface="Calibri"/>
            </a:rPr>
            <a:t>supplying  </a:t>
          </a:r>
          <a:r>
            <a:rPr lang="en-US" spc="-10" dirty="0">
              <a:cs typeface="Calibri"/>
            </a:rPr>
            <a:t>false </a:t>
          </a:r>
          <a:r>
            <a:rPr lang="en-US" spc="-5" dirty="0">
              <a:cs typeface="Calibri"/>
            </a:rPr>
            <a:t>or misleading</a:t>
          </a:r>
          <a:r>
            <a:rPr lang="en-US" spc="-45" dirty="0">
              <a:cs typeface="Calibri"/>
            </a:rPr>
            <a:t> </a:t>
          </a:r>
          <a:r>
            <a:rPr lang="en-US" spc="-10" dirty="0">
              <a:cs typeface="Calibri"/>
            </a:rPr>
            <a:t>information</a:t>
          </a:r>
          <a:endParaRPr lang="en-US" dirty="0">
            <a:cs typeface="Calibri"/>
          </a:endParaRPr>
        </a:p>
      </dgm:t>
    </dgm:pt>
    <dgm:pt modelId="{7B0207CD-BAF2-4D87-A2C4-A73FA08E52EB}" type="parTrans" cxnId="{672251FF-1DAC-45F6-BF2A-D20A19CB9CC5}">
      <dgm:prSet/>
      <dgm:spPr/>
      <dgm:t>
        <a:bodyPr/>
        <a:lstStyle/>
        <a:p>
          <a:endParaRPr lang="en-US"/>
        </a:p>
      </dgm:t>
    </dgm:pt>
    <dgm:pt modelId="{DBB63487-81FD-4852-843E-DF20F67F9066}" type="sibTrans" cxnId="{672251FF-1DAC-45F6-BF2A-D20A19CB9CC5}">
      <dgm:prSet/>
      <dgm:spPr/>
      <dgm:t>
        <a:bodyPr/>
        <a:lstStyle/>
        <a:p>
          <a:endParaRPr lang="en-US"/>
        </a:p>
      </dgm:t>
    </dgm:pt>
    <dgm:pt modelId="{356BCD39-1D1C-4047-BDCB-40B6E79C15C5}">
      <dgm:prSet/>
      <dgm:spPr/>
      <dgm:t>
        <a:bodyPr/>
        <a:lstStyle/>
        <a:p>
          <a:r>
            <a:rPr lang="en-US" spc="-5" dirty="0">
              <a:cs typeface="Calibri"/>
            </a:rPr>
            <a:t>Using a </a:t>
          </a:r>
          <a:r>
            <a:rPr lang="en-US" spc="-10" dirty="0">
              <a:cs typeface="Calibri"/>
            </a:rPr>
            <a:t>nonexistent company to enroll </a:t>
          </a:r>
          <a:r>
            <a:rPr lang="en-US" spc="-5" dirty="0">
              <a:cs typeface="Calibri"/>
            </a:rPr>
            <a:t>a </a:t>
          </a:r>
          <a:r>
            <a:rPr lang="en-US" spc="-10" dirty="0">
              <a:cs typeface="Calibri"/>
            </a:rPr>
            <a:t>group </a:t>
          </a:r>
          <a:r>
            <a:rPr lang="en-US" spc="-5" dirty="0">
              <a:cs typeface="Calibri"/>
            </a:rPr>
            <a:t>of</a:t>
          </a:r>
          <a:r>
            <a:rPr lang="en-US" spc="75" dirty="0">
              <a:cs typeface="Calibri"/>
            </a:rPr>
            <a:t> </a:t>
          </a:r>
          <a:r>
            <a:rPr lang="en-US" spc="-5" dirty="0">
              <a:cs typeface="Calibri"/>
            </a:rPr>
            <a:t>individuals</a:t>
          </a:r>
          <a:endParaRPr lang="en-US" dirty="0">
            <a:cs typeface="Calibri"/>
          </a:endParaRPr>
        </a:p>
      </dgm:t>
    </dgm:pt>
    <dgm:pt modelId="{19EBE30F-9BAD-4AA2-B41A-64DBCB6D2E3A}" type="parTrans" cxnId="{4CEE860E-FEB9-46FE-B3EB-2A85684C3A1A}">
      <dgm:prSet/>
      <dgm:spPr/>
      <dgm:t>
        <a:bodyPr/>
        <a:lstStyle/>
        <a:p>
          <a:endParaRPr lang="en-US"/>
        </a:p>
      </dgm:t>
    </dgm:pt>
    <dgm:pt modelId="{FE7C5B69-79D7-4C59-81F0-4243820F7E52}" type="sibTrans" cxnId="{4CEE860E-FEB9-46FE-B3EB-2A85684C3A1A}">
      <dgm:prSet/>
      <dgm:spPr/>
      <dgm:t>
        <a:bodyPr/>
        <a:lstStyle/>
        <a:p>
          <a:endParaRPr lang="en-US"/>
        </a:p>
      </dgm:t>
    </dgm:pt>
    <dgm:pt modelId="{333F09E6-6CBE-4F11-84B5-A5A94CBB5376}">
      <dgm:prSet/>
      <dgm:spPr/>
      <dgm:t>
        <a:bodyPr/>
        <a:lstStyle/>
        <a:p>
          <a:r>
            <a:rPr lang="en-US" spc="-5" dirty="0">
              <a:cs typeface="Calibri"/>
            </a:rPr>
            <a:t>Falsifying the </a:t>
          </a:r>
          <a:r>
            <a:rPr lang="en-US" spc="-10" dirty="0">
              <a:cs typeface="Calibri"/>
            </a:rPr>
            <a:t>geographic </a:t>
          </a:r>
          <a:r>
            <a:rPr lang="en-US" spc="-5" dirty="0">
              <a:cs typeface="Calibri"/>
            </a:rPr>
            <a:t>location of a </a:t>
          </a:r>
          <a:r>
            <a:rPr lang="en-US" spc="-10" dirty="0">
              <a:cs typeface="Calibri"/>
            </a:rPr>
            <a:t>group </a:t>
          </a:r>
          <a:r>
            <a:rPr lang="en-US" dirty="0">
              <a:cs typeface="Calibri"/>
            </a:rPr>
            <a:t>in </a:t>
          </a:r>
          <a:r>
            <a:rPr lang="en-US" spc="-10" dirty="0">
              <a:cs typeface="Calibri"/>
            </a:rPr>
            <a:t>order to obtain insurance </a:t>
          </a:r>
          <a:r>
            <a:rPr lang="en-US" spc="-5" dirty="0">
              <a:cs typeface="Calibri"/>
            </a:rPr>
            <a:t>or </a:t>
          </a:r>
          <a:r>
            <a:rPr lang="en-US" spc="-10" dirty="0">
              <a:cs typeface="Calibri"/>
            </a:rPr>
            <a:t>lower premium  </a:t>
          </a:r>
          <a:r>
            <a:rPr lang="en-US" spc="-20" dirty="0">
              <a:cs typeface="Calibri"/>
            </a:rPr>
            <a:t>rates</a:t>
          </a:r>
          <a:endParaRPr lang="en-US" spc="-5" dirty="0">
            <a:cs typeface="Calibri"/>
          </a:endParaRPr>
        </a:p>
      </dgm:t>
    </dgm:pt>
    <dgm:pt modelId="{7A2F2B4D-34D2-4A56-9B11-713ABF85CFCA}" type="parTrans" cxnId="{538D1FBE-DFCA-4CAB-AA4F-DD9219837CDD}">
      <dgm:prSet/>
      <dgm:spPr/>
      <dgm:t>
        <a:bodyPr/>
        <a:lstStyle/>
        <a:p>
          <a:endParaRPr lang="en-US"/>
        </a:p>
      </dgm:t>
    </dgm:pt>
    <dgm:pt modelId="{AD6AD701-8B0D-4145-B1BF-90CC33A0927E}" type="sibTrans" cxnId="{538D1FBE-DFCA-4CAB-AA4F-DD9219837CDD}">
      <dgm:prSet/>
      <dgm:spPr/>
      <dgm:t>
        <a:bodyPr/>
        <a:lstStyle/>
        <a:p>
          <a:endParaRPr lang="en-US"/>
        </a:p>
      </dgm:t>
    </dgm:pt>
    <dgm:pt modelId="{FF551F06-4E67-4C01-A10C-4958B2F6A5D2}">
      <dgm:prSet/>
      <dgm:spPr/>
      <dgm:t>
        <a:bodyPr/>
        <a:lstStyle/>
        <a:p>
          <a:pPr>
            <a:buNone/>
          </a:pPr>
          <a:r>
            <a:rPr lang="en-US" spc="-5" dirty="0">
              <a:cs typeface="Calibri"/>
            </a:rPr>
            <a:t>*These </a:t>
          </a:r>
          <a:r>
            <a:rPr lang="en-US" spc="-15" dirty="0">
              <a:cs typeface="Calibri"/>
            </a:rPr>
            <a:t>are </a:t>
          </a:r>
          <a:r>
            <a:rPr lang="en-US" spc="-5" dirty="0">
              <a:cs typeface="Calibri"/>
            </a:rPr>
            <a:t>only some </a:t>
          </a:r>
          <a:r>
            <a:rPr lang="en-US" spc="-10" dirty="0">
              <a:cs typeface="Calibri"/>
            </a:rPr>
            <a:t>examples </a:t>
          </a:r>
          <a:r>
            <a:rPr lang="en-US" spc="-5" dirty="0">
              <a:cs typeface="Calibri"/>
            </a:rPr>
            <a:t>of potential f</a:t>
          </a:r>
          <a:r>
            <a:rPr lang="en-US" spc="-10" dirty="0">
              <a:cs typeface="Calibri"/>
            </a:rPr>
            <a:t>raud </a:t>
          </a:r>
          <a:r>
            <a:rPr lang="en-US" spc="-5" dirty="0">
              <a:cs typeface="Calibri"/>
            </a:rPr>
            <a:t>and</a:t>
          </a:r>
          <a:r>
            <a:rPr lang="en-US" spc="70" dirty="0">
              <a:cs typeface="Calibri"/>
            </a:rPr>
            <a:t> </a:t>
          </a:r>
          <a:r>
            <a:rPr lang="en-US" spc="-5" dirty="0">
              <a:cs typeface="Calibri"/>
            </a:rPr>
            <a:t>abuse</a:t>
          </a:r>
          <a:r>
            <a:rPr lang="en-US" spc="-5" dirty="0">
              <a:latin typeface="Calibri"/>
              <a:cs typeface="Calibri"/>
            </a:rPr>
            <a:t>.</a:t>
          </a:r>
          <a:endParaRPr lang="en-US" dirty="0">
            <a:latin typeface="Calibri"/>
            <a:cs typeface="Calibri"/>
          </a:endParaRPr>
        </a:p>
      </dgm:t>
    </dgm:pt>
    <dgm:pt modelId="{9E653C4F-48E7-4762-8F59-195F2EA4474C}" type="sibTrans" cxnId="{0824587A-85AA-4A02-90A4-47E7D32B20AD}">
      <dgm:prSet/>
      <dgm:spPr/>
      <dgm:t>
        <a:bodyPr/>
        <a:lstStyle/>
        <a:p>
          <a:endParaRPr lang="en-US"/>
        </a:p>
      </dgm:t>
    </dgm:pt>
    <dgm:pt modelId="{4D695D8C-26B4-4FBD-A248-42024744A4F6}" type="parTrans" cxnId="{0824587A-85AA-4A02-90A4-47E7D32B20AD}">
      <dgm:prSet/>
      <dgm:spPr/>
      <dgm:t>
        <a:bodyPr/>
        <a:lstStyle/>
        <a:p>
          <a:endParaRPr lang="en-US"/>
        </a:p>
      </dgm:t>
    </dgm:pt>
    <dgm:pt modelId="{B83F1BFD-D683-4F9F-831B-47B170A8617D}" type="pres">
      <dgm:prSet presAssocID="{EBA741BA-7D41-4FE3-BE5E-836348861D0C}" presName="linear" presStyleCnt="0">
        <dgm:presLayoutVars>
          <dgm:dir/>
          <dgm:animLvl val="lvl"/>
          <dgm:resizeHandles val="exact"/>
        </dgm:presLayoutVars>
      </dgm:prSet>
      <dgm:spPr/>
    </dgm:pt>
    <dgm:pt modelId="{EF90096A-609F-4F96-BFF3-DC88E79DBF6D}" type="pres">
      <dgm:prSet presAssocID="{0EBE907F-75B8-4628-AE7B-3E15638D4B3C}" presName="parentLin" presStyleCnt="0"/>
      <dgm:spPr/>
    </dgm:pt>
    <dgm:pt modelId="{B1370608-F310-4209-8C0C-F4162C7EC2F8}" type="pres">
      <dgm:prSet presAssocID="{0EBE907F-75B8-4628-AE7B-3E15638D4B3C}" presName="parentLeftMargin" presStyleLbl="node1" presStyleIdx="0" presStyleCnt="2"/>
      <dgm:spPr/>
    </dgm:pt>
    <dgm:pt modelId="{8962C8DD-1C23-4CEC-9BF0-78A96D6F0257}" type="pres">
      <dgm:prSet presAssocID="{0EBE907F-75B8-4628-AE7B-3E15638D4B3C}" presName="parentText" presStyleLbl="node1" presStyleIdx="0" presStyleCnt="2">
        <dgm:presLayoutVars>
          <dgm:chMax val="0"/>
          <dgm:bulletEnabled val="1"/>
        </dgm:presLayoutVars>
      </dgm:prSet>
      <dgm:spPr/>
    </dgm:pt>
    <dgm:pt modelId="{E2AB677D-1A9C-4FC7-B67E-2D24055015EF}" type="pres">
      <dgm:prSet presAssocID="{0EBE907F-75B8-4628-AE7B-3E15638D4B3C}" presName="negativeSpace" presStyleCnt="0"/>
      <dgm:spPr/>
    </dgm:pt>
    <dgm:pt modelId="{1A408A2D-DF22-4D9A-BF5C-E0FDF99BF460}" type="pres">
      <dgm:prSet presAssocID="{0EBE907F-75B8-4628-AE7B-3E15638D4B3C}" presName="childText" presStyleLbl="conFgAcc1" presStyleIdx="0" presStyleCnt="2">
        <dgm:presLayoutVars>
          <dgm:bulletEnabled val="1"/>
        </dgm:presLayoutVars>
      </dgm:prSet>
      <dgm:spPr/>
    </dgm:pt>
    <dgm:pt modelId="{AC92F45A-F096-4457-828F-FEBF2129751C}" type="pres">
      <dgm:prSet presAssocID="{C8E0F478-F65E-4A43-A838-CE18686377A2}" presName="spaceBetweenRectangles" presStyleCnt="0"/>
      <dgm:spPr/>
    </dgm:pt>
    <dgm:pt modelId="{59D34304-BFA0-43B9-A1A0-239AAD631B5C}" type="pres">
      <dgm:prSet presAssocID="{DE9FCA1A-724B-4BA9-9E5A-B69974113A1A}" presName="parentLin" presStyleCnt="0"/>
      <dgm:spPr/>
    </dgm:pt>
    <dgm:pt modelId="{4846DCF1-C2B6-4733-A498-29D12F183F2E}" type="pres">
      <dgm:prSet presAssocID="{DE9FCA1A-724B-4BA9-9E5A-B69974113A1A}" presName="parentLeftMargin" presStyleLbl="node1" presStyleIdx="0" presStyleCnt="2"/>
      <dgm:spPr/>
    </dgm:pt>
    <dgm:pt modelId="{286E505B-7E9A-43DC-902B-F5A9CE068462}" type="pres">
      <dgm:prSet presAssocID="{DE9FCA1A-724B-4BA9-9E5A-B69974113A1A}" presName="parentText" presStyleLbl="node1" presStyleIdx="1" presStyleCnt="2" custScaleX="106292">
        <dgm:presLayoutVars>
          <dgm:chMax val="0"/>
          <dgm:bulletEnabled val="1"/>
        </dgm:presLayoutVars>
      </dgm:prSet>
      <dgm:spPr/>
    </dgm:pt>
    <dgm:pt modelId="{BA5C09BF-F838-46E9-94E5-93B59A53B4E6}" type="pres">
      <dgm:prSet presAssocID="{DE9FCA1A-724B-4BA9-9E5A-B69974113A1A}" presName="negativeSpace" presStyleCnt="0"/>
      <dgm:spPr/>
    </dgm:pt>
    <dgm:pt modelId="{ACE5FC0B-6EA7-4051-89B0-3A91A0E90389}" type="pres">
      <dgm:prSet presAssocID="{DE9FCA1A-724B-4BA9-9E5A-B69974113A1A}" presName="childText" presStyleLbl="conFgAcc1" presStyleIdx="1" presStyleCnt="2">
        <dgm:presLayoutVars>
          <dgm:bulletEnabled val="1"/>
        </dgm:presLayoutVars>
      </dgm:prSet>
      <dgm:spPr/>
    </dgm:pt>
  </dgm:ptLst>
  <dgm:cxnLst>
    <dgm:cxn modelId="{4CEE860E-FEB9-46FE-B3EB-2A85684C3A1A}" srcId="{DE9FCA1A-724B-4BA9-9E5A-B69974113A1A}" destId="{356BCD39-1D1C-4047-BDCB-40B6E79C15C5}" srcOrd="2" destOrd="0" parTransId="{19EBE30F-9BAD-4AA2-B41A-64DBCB6D2E3A}" sibTransId="{FE7C5B69-79D7-4C59-81F0-4243820F7E52}"/>
    <dgm:cxn modelId="{533B9D0F-97CA-47F2-9E37-ED4EF6C18A6B}" srcId="{DE9FCA1A-724B-4BA9-9E5A-B69974113A1A}" destId="{4DD7CE5C-20A1-4C69-8FC4-7FA0DE911F7F}" srcOrd="0" destOrd="0" parTransId="{38B280B0-6BC6-4C84-981F-A253EEE251E7}" sibTransId="{AEEF56E7-A8ED-42CB-9207-A49B7592F653}"/>
    <dgm:cxn modelId="{315C0520-73A9-491A-8695-74A82496B2D6}" srcId="{0EBE907F-75B8-4628-AE7B-3E15638D4B3C}" destId="{91FD0767-1E94-492E-A123-241010107FA0}" srcOrd="2" destOrd="0" parTransId="{985CC27C-3E02-4EB2-8258-512A1BB976D8}" sibTransId="{C3AA3F4E-765C-4B9C-82A8-E0AAA08000FD}"/>
    <dgm:cxn modelId="{4D8BE421-0BC3-4580-80BB-E11C40E8F2A6}" type="presOf" srcId="{6FD20EC7-71A0-40CB-BBC7-1C41A9B8AC6C}" destId="{1A408A2D-DF22-4D9A-BF5C-E0FDF99BF460}" srcOrd="0" destOrd="0" presId="urn:microsoft.com/office/officeart/2005/8/layout/list1"/>
    <dgm:cxn modelId="{8D5BCF5D-ABAB-4750-B5BF-08BEB9D32495}" type="presOf" srcId="{0EBE907F-75B8-4628-AE7B-3E15638D4B3C}" destId="{8962C8DD-1C23-4CEC-9BF0-78A96D6F0257}" srcOrd="1" destOrd="0" presId="urn:microsoft.com/office/officeart/2005/8/layout/list1"/>
    <dgm:cxn modelId="{5DAA2A44-F530-4E24-9314-96BC27B41CE9}" type="presOf" srcId="{DE9FCA1A-724B-4BA9-9E5A-B69974113A1A}" destId="{4846DCF1-C2B6-4733-A498-29D12F183F2E}" srcOrd="0" destOrd="0" presId="urn:microsoft.com/office/officeart/2005/8/layout/list1"/>
    <dgm:cxn modelId="{F6CBB544-B003-47C5-94D3-715A21C7F376}" type="presOf" srcId="{356BCD39-1D1C-4047-BDCB-40B6E79C15C5}" destId="{ACE5FC0B-6EA7-4051-89B0-3A91A0E90389}" srcOrd="0" destOrd="2" presId="urn:microsoft.com/office/officeart/2005/8/layout/list1"/>
    <dgm:cxn modelId="{73C6D853-76FA-49C8-9326-BC615DBF7C8E}" type="presOf" srcId="{91C05B4C-A910-4153-85AE-F8FAB610D31E}" destId="{ACE5FC0B-6EA7-4051-89B0-3A91A0E90389}" srcOrd="0" destOrd="1" presId="urn:microsoft.com/office/officeart/2005/8/layout/list1"/>
    <dgm:cxn modelId="{751A5A74-1C36-4679-B789-C3F358521B2F}" type="presOf" srcId="{DE9FCA1A-724B-4BA9-9E5A-B69974113A1A}" destId="{286E505B-7E9A-43DC-902B-F5A9CE068462}" srcOrd="1" destOrd="0" presId="urn:microsoft.com/office/officeart/2005/8/layout/list1"/>
    <dgm:cxn modelId="{30FFFC75-FB76-4DF9-9B2D-0CBF23B91525}" srcId="{0EBE907F-75B8-4628-AE7B-3E15638D4B3C}" destId="{AADC2644-EED1-404F-B87B-B73D33A2287F}" srcOrd="1" destOrd="0" parTransId="{6D870C26-F04E-4409-BDF9-3EB7BF10A517}" sibTransId="{A1E8503E-BDC9-4AFD-87CB-046A977F3E9B}"/>
    <dgm:cxn modelId="{0824587A-85AA-4A02-90A4-47E7D32B20AD}" srcId="{DE9FCA1A-724B-4BA9-9E5A-B69974113A1A}" destId="{FF551F06-4E67-4C01-A10C-4958B2F6A5D2}" srcOrd="4" destOrd="0" parTransId="{4D695D8C-26B4-4FBD-A248-42024744A4F6}" sibTransId="{9E653C4F-48E7-4762-8F59-195F2EA4474C}"/>
    <dgm:cxn modelId="{469F925A-7CA1-4F93-8B60-BE3966E39621}" type="presOf" srcId="{FF551F06-4E67-4C01-A10C-4958B2F6A5D2}" destId="{ACE5FC0B-6EA7-4051-89B0-3A91A0E90389}" srcOrd="0" destOrd="4" presId="urn:microsoft.com/office/officeart/2005/8/layout/list1"/>
    <dgm:cxn modelId="{0E2F1A86-0194-48E9-922D-03391958CCFF}" type="presOf" srcId="{0EBE907F-75B8-4628-AE7B-3E15638D4B3C}" destId="{B1370608-F310-4209-8C0C-F4162C7EC2F8}" srcOrd="0" destOrd="0" presId="urn:microsoft.com/office/officeart/2005/8/layout/list1"/>
    <dgm:cxn modelId="{57308E88-10A0-4659-A702-5C6C7F282E9A}" type="presOf" srcId="{EBA741BA-7D41-4FE3-BE5E-836348861D0C}" destId="{B83F1BFD-D683-4F9F-831B-47B170A8617D}" srcOrd="0" destOrd="0" presId="urn:microsoft.com/office/officeart/2005/8/layout/list1"/>
    <dgm:cxn modelId="{FE3E678B-BDC8-4E56-AC71-4CE6A6248A8B}" type="presOf" srcId="{AADC2644-EED1-404F-B87B-B73D33A2287F}" destId="{1A408A2D-DF22-4D9A-BF5C-E0FDF99BF460}" srcOrd="0" destOrd="1" presId="urn:microsoft.com/office/officeart/2005/8/layout/list1"/>
    <dgm:cxn modelId="{3DAC23A4-E0BE-41E0-8512-9B0BA1EC12C1}" type="presOf" srcId="{333F09E6-6CBE-4F11-84B5-A5A94CBB5376}" destId="{ACE5FC0B-6EA7-4051-89B0-3A91A0E90389}" srcOrd="0" destOrd="3" presId="urn:microsoft.com/office/officeart/2005/8/layout/list1"/>
    <dgm:cxn modelId="{8FB606AC-5903-4C7D-8966-31515C79F553}" type="presOf" srcId="{4DD7CE5C-20A1-4C69-8FC4-7FA0DE911F7F}" destId="{ACE5FC0B-6EA7-4051-89B0-3A91A0E90389}" srcOrd="0" destOrd="0" presId="urn:microsoft.com/office/officeart/2005/8/layout/list1"/>
    <dgm:cxn modelId="{98A044AE-1A33-457D-85BE-7ACC5AF19911}" srcId="{0EBE907F-75B8-4628-AE7B-3E15638D4B3C}" destId="{6FD20EC7-71A0-40CB-BBC7-1C41A9B8AC6C}" srcOrd="0" destOrd="0" parTransId="{482C0F8F-3CD7-4B62-8A2C-767D9EA692F7}" sibTransId="{8CA3401C-835D-4B1E-AE29-CB083884FB4C}"/>
    <dgm:cxn modelId="{538D1FBE-DFCA-4CAB-AA4F-DD9219837CDD}" srcId="{DE9FCA1A-724B-4BA9-9E5A-B69974113A1A}" destId="{333F09E6-6CBE-4F11-84B5-A5A94CBB5376}" srcOrd="3" destOrd="0" parTransId="{7A2F2B4D-34D2-4A56-9B11-713ABF85CFCA}" sibTransId="{AD6AD701-8B0D-4145-B1BF-90CC33A0927E}"/>
    <dgm:cxn modelId="{C57520BE-C6E2-4440-81E7-E64F817C75C1}" srcId="{EBA741BA-7D41-4FE3-BE5E-836348861D0C}" destId="{DE9FCA1A-724B-4BA9-9E5A-B69974113A1A}" srcOrd="1" destOrd="0" parTransId="{1817A17C-733A-4046-830F-C22B9133AF5A}" sibTransId="{0F2C9984-E5E7-42F5-88B0-1EC6E924D684}"/>
    <dgm:cxn modelId="{D3E116CB-0CB3-4D22-A69F-DABD63DF41B3}" type="presOf" srcId="{91FD0767-1E94-492E-A123-241010107FA0}" destId="{1A408A2D-DF22-4D9A-BF5C-E0FDF99BF460}" srcOrd="0" destOrd="2" presId="urn:microsoft.com/office/officeart/2005/8/layout/list1"/>
    <dgm:cxn modelId="{CBCD19EC-8F20-47E5-B746-A2DA181F978B}" srcId="{EBA741BA-7D41-4FE3-BE5E-836348861D0C}" destId="{0EBE907F-75B8-4628-AE7B-3E15638D4B3C}" srcOrd="0" destOrd="0" parTransId="{E4BDD571-492B-43EC-9365-A239C574468B}" sibTransId="{C8E0F478-F65E-4A43-A838-CE18686377A2}"/>
    <dgm:cxn modelId="{672251FF-1DAC-45F6-BF2A-D20A19CB9CC5}" srcId="{DE9FCA1A-724B-4BA9-9E5A-B69974113A1A}" destId="{91C05B4C-A910-4153-85AE-F8FAB610D31E}" srcOrd="1" destOrd="0" parTransId="{7B0207CD-BAF2-4D87-A2C4-A73FA08E52EB}" sibTransId="{DBB63487-81FD-4852-843E-DF20F67F9066}"/>
    <dgm:cxn modelId="{F0C59AED-663D-4107-9415-8B32D541D6F0}" type="presParOf" srcId="{B83F1BFD-D683-4F9F-831B-47B170A8617D}" destId="{EF90096A-609F-4F96-BFF3-DC88E79DBF6D}" srcOrd="0" destOrd="0" presId="urn:microsoft.com/office/officeart/2005/8/layout/list1"/>
    <dgm:cxn modelId="{2A3ED7C8-5915-47FC-859F-39DE3D1686C9}" type="presParOf" srcId="{EF90096A-609F-4F96-BFF3-DC88E79DBF6D}" destId="{B1370608-F310-4209-8C0C-F4162C7EC2F8}" srcOrd="0" destOrd="0" presId="urn:microsoft.com/office/officeart/2005/8/layout/list1"/>
    <dgm:cxn modelId="{C4C1AAB5-C5AC-4BC5-875A-17D0338B8B5A}" type="presParOf" srcId="{EF90096A-609F-4F96-BFF3-DC88E79DBF6D}" destId="{8962C8DD-1C23-4CEC-9BF0-78A96D6F0257}" srcOrd="1" destOrd="0" presId="urn:microsoft.com/office/officeart/2005/8/layout/list1"/>
    <dgm:cxn modelId="{CAAFCAE6-AD4D-45B0-81A1-C2BC63410BD0}" type="presParOf" srcId="{B83F1BFD-D683-4F9F-831B-47B170A8617D}" destId="{E2AB677D-1A9C-4FC7-B67E-2D24055015EF}" srcOrd="1" destOrd="0" presId="urn:microsoft.com/office/officeart/2005/8/layout/list1"/>
    <dgm:cxn modelId="{8CD930F7-39C8-4E7A-B33B-9D15CACA0C12}" type="presParOf" srcId="{B83F1BFD-D683-4F9F-831B-47B170A8617D}" destId="{1A408A2D-DF22-4D9A-BF5C-E0FDF99BF460}" srcOrd="2" destOrd="0" presId="urn:microsoft.com/office/officeart/2005/8/layout/list1"/>
    <dgm:cxn modelId="{D9B3AB56-9DC4-4F25-AB97-0E94D0A1B25F}" type="presParOf" srcId="{B83F1BFD-D683-4F9F-831B-47B170A8617D}" destId="{AC92F45A-F096-4457-828F-FEBF2129751C}" srcOrd="3" destOrd="0" presId="urn:microsoft.com/office/officeart/2005/8/layout/list1"/>
    <dgm:cxn modelId="{31918CA1-75FB-4FB6-9662-3D16CA4F0887}" type="presParOf" srcId="{B83F1BFD-D683-4F9F-831B-47B170A8617D}" destId="{59D34304-BFA0-43B9-A1A0-239AAD631B5C}" srcOrd="4" destOrd="0" presId="urn:microsoft.com/office/officeart/2005/8/layout/list1"/>
    <dgm:cxn modelId="{C176AED0-5123-4063-881E-2692C67585E2}" type="presParOf" srcId="{59D34304-BFA0-43B9-A1A0-239AAD631B5C}" destId="{4846DCF1-C2B6-4733-A498-29D12F183F2E}" srcOrd="0" destOrd="0" presId="urn:microsoft.com/office/officeart/2005/8/layout/list1"/>
    <dgm:cxn modelId="{C9313017-110B-415D-B48E-1A5BD7DBEC0A}" type="presParOf" srcId="{59D34304-BFA0-43B9-A1A0-239AAD631B5C}" destId="{286E505B-7E9A-43DC-902B-F5A9CE068462}" srcOrd="1" destOrd="0" presId="urn:microsoft.com/office/officeart/2005/8/layout/list1"/>
    <dgm:cxn modelId="{7721BF6B-41A0-417A-9749-1C4C39D8550D}" type="presParOf" srcId="{B83F1BFD-D683-4F9F-831B-47B170A8617D}" destId="{BA5C09BF-F838-46E9-94E5-93B59A53B4E6}" srcOrd="5" destOrd="0" presId="urn:microsoft.com/office/officeart/2005/8/layout/list1"/>
    <dgm:cxn modelId="{524FB524-74B5-400B-B9E6-22A4180D1E34}" type="presParOf" srcId="{B83F1BFD-D683-4F9F-831B-47B170A8617D}" destId="{ACE5FC0B-6EA7-4051-89B0-3A91A0E9038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CF5167-4899-46DD-A375-D773AB9DDA49}"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7E55EDCA-DBB0-4AF0-A9C2-EBAE4C9C3F88}">
      <dgm:prSet/>
      <dgm:spPr/>
      <dgm:t>
        <a:bodyPr/>
        <a:lstStyle/>
        <a:p>
          <a:r>
            <a:rPr lang="en-US" b="1"/>
            <a:t>Pharmacy Fraud and Abuse Key Indicators:</a:t>
          </a:r>
          <a:endParaRPr lang="en-US"/>
        </a:p>
      </dgm:t>
    </dgm:pt>
    <dgm:pt modelId="{F55D60EE-A776-4F6B-8350-BF823CCEFAA5}" type="parTrans" cxnId="{FDDCC635-6294-42DD-AF8D-82AF7FBD2897}">
      <dgm:prSet/>
      <dgm:spPr/>
      <dgm:t>
        <a:bodyPr/>
        <a:lstStyle/>
        <a:p>
          <a:endParaRPr lang="en-US"/>
        </a:p>
      </dgm:t>
    </dgm:pt>
    <dgm:pt modelId="{334727C9-D68A-4916-B42E-098890A09EC5}" type="sibTrans" cxnId="{FDDCC635-6294-42DD-AF8D-82AF7FBD2897}">
      <dgm:prSet/>
      <dgm:spPr/>
      <dgm:t>
        <a:bodyPr/>
        <a:lstStyle/>
        <a:p>
          <a:endParaRPr lang="en-US"/>
        </a:p>
      </dgm:t>
    </dgm:pt>
    <dgm:pt modelId="{2D9E2C8C-BF89-4123-939B-05DE69994D1F}">
      <dgm:prSet/>
      <dgm:spPr/>
      <dgm:t>
        <a:bodyPr/>
        <a:lstStyle/>
        <a:p>
          <a:r>
            <a:rPr lang="en-US" b="1"/>
            <a:t>Member or Patient Fraud and Abuse Key Indicators:</a:t>
          </a:r>
          <a:endParaRPr lang="en-US"/>
        </a:p>
      </dgm:t>
    </dgm:pt>
    <dgm:pt modelId="{FF306C26-F8B9-4EBE-858B-A424F5D8D6ED}" type="parTrans" cxnId="{1920C30C-2FD2-43DB-9C50-3DA255A85392}">
      <dgm:prSet/>
      <dgm:spPr/>
      <dgm:t>
        <a:bodyPr/>
        <a:lstStyle/>
        <a:p>
          <a:endParaRPr lang="en-US"/>
        </a:p>
      </dgm:t>
    </dgm:pt>
    <dgm:pt modelId="{2331F268-82B3-49BE-8CB8-847E169B794A}" type="sibTrans" cxnId="{1920C30C-2FD2-43DB-9C50-3DA255A85392}">
      <dgm:prSet/>
      <dgm:spPr/>
      <dgm:t>
        <a:bodyPr/>
        <a:lstStyle/>
        <a:p>
          <a:endParaRPr lang="en-US"/>
        </a:p>
      </dgm:t>
    </dgm:pt>
    <dgm:pt modelId="{85ECF96C-4E0F-47C9-AE39-7247403E276F}">
      <dgm:prSet/>
      <dgm:spPr/>
      <dgm:t>
        <a:bodyPr/>
        <a:lstStyle/>
        <a:p>
          <a:r>
            <a:rPr lang="en-US" dirty="0"/>
            <a:t>Submitting false claims</a:t>
          </a:r>
        </a:p>
      </dgm:t>
    </dgm:pt>
    <dgm:pt modelId="{E79CBA94-2CCF-4BB3-BD9D-20DC86A16FC0}" type="parTrans" cxnId="{4B405640-0B63-436D-8251-60A80E083415}">
      <dgm:prSet/>
      <dgm:spPr/>
      <dgm:t>
        <a:bodyPr/>
        <a:lstStyle/>
        <a:p>
          <a:endParaRPr lang="en-US"/>
        </a:p>
      </dgm:t>
    </dgm:pt>
    <dgm:pt modelId="{C1385FF7-4355-427E-A56A-A181E51338D3}" type="sibTrans" cxnId="{4B405640-0B63-436D-8251-60A80E083415}">
      <dgm:prSet/>
      <dgm:spPr/>
      <dgm:t>
        <a:bodyPr/>
        <a:lstStyle/>
        <a:p>
          <a:endParaRPr lang="en-US"/>
        </a:p>
      </dgm:t>
    </dgm:pt>
    <dgm:pt modelId="{5B5F450C-6680-4FB4-8142-1ED6FC3EEF79}">
      <dgm:prSet/>
      <dgm:spPr/>
      <dgm:t>
        <a:bodyPr/>
        <a:lstStyle/>
        <a:p>
          <a:r>
            <a:rPr lang="en-US" dirty="0"/>
            <a:t>Prescription stockpiling and unlawful sales of goods</a:t>
          </a:r>
        </a:p>
      </dgm:t>
    </dgm:pt>
    <dgm:pt modelId="{EFFE4591-1D78-4BD3-80A5-33488D728DB7}" type="parTrans" cxnId="{2C532B07-4408-4C1A-AA05-0293B9BBF05A}">
      <dgm:prSet/>
      <dgm:spPr/>
      <dgm:t>
        <a:bodyPr/>
        <a:lstStyle/>
        <a:p>
          <a:endParaRPr lang="en-US"/>
        </a:p>
      </dgm:t>
    </dgm:pt>
    <dgm:pt modelId="{6F782873-0E06-4FBE-A654-0AB279D28BC0}" type="sibTrans" cxnId="{2C532B07-4408-4C1A-AA05-0293B9BBF05A}">
      <dgm:prSet/>
      <dgm:spPr/>
      <dgm:t>
        <a:bodyPr/>
        <a:lstStyle/>
        <a:p>
          <a:endParaRPr lang="en-US"/>
        </a:p>
      </dgm:t>
    </dgm:pt>
    <dgm:pt modelId="{008F3BB9-ACFB-4099-AF4A-932195FB181F}">
      <dgm:prSet/>
      <dgm:spPr/>
      <dgm:t>
        <a:bodyPr/>
        <a:lstStyle/>
        <a:p>
          <a:r>
            <a:rPr lang="en-US" dirty="0"/>
            <a:t>Concealing information about additional coverage in order to lower out-of-pocket payments,  or receiving inappropriate reimbursement from multiple plans</a:t>
          </a:r>
        </a:p>
      </dgm:t>
    </dgm:pt>
    <dgm:pt modelId="{2D68ACEB-62F8-4D18-9ED7-1844D62070EB}" type="parTrans" cxnId="{F3500897-9048-4327-936A-FC0230D330F2}">
      <dgm:prSet/>
      <dgm:spPr/>
      <dgm:t>
        <a:bodyPr/>
        <a:lstStyle/>
        <a:p>
          <a:endParaRPr lang="en-US"/>
        </a:p>
      </dgm:t>
    </dgm:pt>
    <dgm:pt modelId="{C2C2F1D5-292D-413D-AEA6-9D086770F3A2}" type="sibTrans" cxnId="{F3500897-9048-4327-936A-FC0230D330F2}">
      <dgm:prSet/>
      <dgm:spPr/>
      <dgm:t>
        <a:bodyPr/>
        <a:lstStyle/>
        <a:p>
          <a:endParaRPr lang="en-US"/>
        </a:p>
      </dgm:t>
    </dgm:pt>
    <dgm:pt modelId="{04FEE906-00A5-4CAC-8175-7910E65373DA}">
      <dgm:prSet/>
      <dgm:spPr/>
      <dgm:t>
        <a:bodyPr/>
        <a:lstStyle/>
        <a:p>
          <a:r>
            <a:rPr lang="en-US" dirty="0"/>
            <a:t>Identity theft</a:t>
          </a:r>
        </a:p>
      </dgm:t>
    </dgm:pt>
    <dgm:pt modelId="{52D58235-FF97-4E9D-A932-BAFA4C1B3E46}" type="parTrans" cxnId="{5C33531A-D984-4467-9CE0-7E2D0B3270C8}">
      <dgm:prSet/>
      <dgm:spPr/>
      <dgm:t>
        <a:bodyPr/>
        <a:lstStyle/>
        <a:p>
          <a:endParaRPr lang="en-US"/>
        </a:p>
      </dgm:t>
    </dgm:pt>
    <dgm:pt modelId="{5F6674D3-C556-4AE7-88AB-E3E55C219C06}" type="sibTrans" cxnId="{5C33531A-D984-4467-9CE0-7E2D0B3270C8}">
      <dgm:prSet/>
      <dgm:spPr/>
      <dgm:t>
        <a:bodyPr/>
        <a:lstStyle/>
        <a:p>
          <a:endParaRPr lang="en-US"/>
        </a:p>
      </dgm:t>
    </dgm:pt>
    <dgm:pt modelId="{AC6EAA2C-169A-4CE9-ABEE-83D79CBC62E2}">
      <dgm:prSet/>
      <dgm:spPr/>
      <dgm:t>
        <a:bodyPr/>
        <a:lstStyle/>
        <a:p>
          <a:r>
            <a:rPr lang="en-US" dirty="0"/>
            <a:t>Doctor shopping - multiple providers are seen to obtain multiple prescriptions.</a:t>
          </a:r>
        </a:p>
      </dgm:t>
    </dgm:pt>
    <dgm:pt modelId="{07C4F001-C327-4228-A690-94922D93B292}" type="parTrans" cxnId="{7BDC331C-BEB3-47E8-9998-ED7FD75A04E9}">
      <dgm:prSet/>
      <dgm:spPr/>
      <dgm:t>
        <a:bodyPr/>
        <a:lstStyle/>
        <a:p>
          <a:endParaRPr lang="en-US"/>
        </a:p>
      </dgm:t>
    </dgm:pt>
    <dgm:pt modelId="{99A4213E-98E5-4E2D-841B-8958385E97C4}" type="sibTrans" cxnId="{7BDC331C-BEB3-47E8-9998-ED7FD75A04E9}">
      <dgm:prSet/>
      <dgm:spPr/>
      <dgm:t>
        <a:bodyPr/>
        <a:lstStyle/>
        <a:p>
          <a:endParaRPr lang="en-US"/>
        </a:p>
      </dgm:t>
    </dgm:pt>
    <dgm:pt modelId="{0E64500D-CEAC-46B3-89F4-BFD57C881280}">
      <dgm:prSet/>
      <dgm:spPr/>
      <dgm:t>
        <a:bodyPr/>
        <a:lstStyle/>
        <a:p>
          <a:pPr>
            <a:buNone/>
          </a:pPr>
          <a:r>
            <a:rPr lang="en-US" dirty="0"/>
            <a:t>*These are only some examples of potential fraud and abuse.</a:t>
          </a:r>
        </a:p>
      </dgm:t>
    </dgm:pt>
    <dgm:pt modelId="{F35D523F-0207-48EA-B119-567B418426C2}" type="parTrans" cxnId="{109C5BB9-875B-42DA-A691-EDB9BDA81648}">
      <dgm:prSet/>
      <dgm:spPr/>
      <dgm:t>
        <a:bodyPr/>
        <a:lstStyle/>
        <a:p>
          <a:endParaRPr lang="en-US"/>
        </a:p>
      </dgm:t>
    </dgm:pt>
    <dgm:pt modelId="{1149AE12-2D12-4E76-AA1D-4E337A417BF4}" type="sibTrans" cxnId="{109C5BB9-875B-42DA-A691-EDB9BDA81648}">
      <dgm:prSet/>
      <dgm:spPr/>
      <dgm:t>
        <a:bodyPr/>
        <a:lstStyle/>
        <a:p>
          <a:endParaRPr lang="en-US"/>
        </a:p>
      </dgm:t>
    </dgm:pt>
    <dgm:pt modelId="{00704E4C-B9FD-4332-801D-F6295E8D6A96}">
      <dgm:prSet/>
      <dgm:spPr/>
      <dgm:t>
        <a:bodyPr/>
        <a:lstStyle/>
        <a:p>
          <a:r>
            <a:rPr lang="en-US" dirty="0"/>
            <a:t>Inappropriate pharmacy billing:  Billing for medication that was never dispensed; Billing for brand name drugs, but dispensing generics</a:t>
          </a:r>
        </a:p>
      </dgm:t>
    </dgm:pt>
    <dgm:pt modelId="{2DF8FC67-A6E1-44A3-BDF9-3D90082CCCAD}" type="sibTrans" cxnId="{82C91BFF-A7DF-4BBC-A32B-30D74370B577}">
      <dgm:prSet/>
      <dgm:spPr/>
      <dgm:t>
        <a:bodyPr/>
        <a:lstStyle/>
        <a:p>
          <a:endParaRPr lang="en-US"/>
        </a:p>
      </dgm:t>
    </dgm:pt>
    <dgm:pt modelId="{95F38660-A122-4358-8CAE-A07F28EF0884}" type="parTrans" cxnId="{82C91BFF-A7DF-4BBC-A32B-30D74370B577}">
      <dgm:prSet/>
      <dgm:spPr/>
      <dgm:t>
        <a:bodyPr/>
        <a:lstStyle/>
        <a:p>
          <a:endParaRPr lang="en-US"/>
        </a:p>
      </dgm:t>
    </dgm:pt>
    <dgm:pt modelId="{6B3A2BE2-2894-4A3B-8BE2-1E601971D5F3}">
      <dgm:prSet/>
      <dgm:spPr/>
      <dgm:t>
        <a:bodyPr/>
        <a:lstStyle/>
        <a:p>
          <a:r>
            <a:rPr lang="en-US" dirty="0"/>
            <a:t>Prescription drug shorting:  Intentionally providing less than the prescribed quantity and not informing the patient</a:t>
          </a:r>
        </a:p>
      </dgm:t>
    </dgm:pt>
    <dgm:pt modelId="{BC39EA3E-CC2E-498A-B581-580047C4C142}" type="sibTrans" cxnId="{AD4E68D0-81D1-4C60-A55C-DC531BBE5FB3}">
      <dgm:prSet/>
      <dgm:spPr/>
      <dgm:t>
        <a:bodyPr/>
        <a:lstStyle/>
        <a:p>
          <a:endParaRPr lang="en-US"/>
        </a:p>
      </dgm:t>
    </dgm:pt>
    <dgm:pt modelId="{C00CB59C-4F8F-4C9D-9B8B-22C991251AC6}" type="parTrans" cxnId="{AD4E68D0-81D1-4C60-A55C-DC531BBE5FB3}">
      <dgm:prSet/>
      <dgm:spPr/>
      <dgm:t>
        <a:bodyPr/>
        <a:lstStyle/>
        <a:p>
          <a:endParaRPr lang="en-US"/>
        </a:p>
      </dgm:t>
    </dgm:pt>
    <dgm:pt modelId="{1578D2AF-C29B-4CB6-8D3C-B781C601C8F3}">
      <dgm:prSet/>
      <dgm:spPr/>
      <dgm:t>
        <a:bodyPr/>
        <a:lstStyle/>
        <a:p>
          <a:r>
            <a:rPr lang="en-US" dirty="0"/>
            <a:t>Prescription forging or altering:  Increasing the quantity of tablets or number of refills without the provider’s permission; Substituting more expensive brand name drugs in place of generic drugs</a:t>
          </a:r>
        </a:p>
      </dgm:t>
    </dgm:pt>
    <dgm:pt modelId="{854AC5BF-A762-42B6-8DCC-085364DF33C6}" type="sibTrans" cxnId="{2918060F-3A5D-4620-A401-0FC64DF091E9}">
      <dgm:prSet/>
      <dgm:spPr/>
      <dgm:t>
        <a:bodyPr/>
        <a:lstStyle/>
        <a:p>
          <a:endParaRPr lang="en-US"/>
        </a:p>
      </dgm:t>
    </dgm:pt>
    <dgm:pt modelId="{90CFEAE1-9BDE-4DEA-8709-C94EF4711CAF}" type="parTrans" cxnId="{2918060F-3A5D-4620-A401-0FC64DF091E9}">
      <dgm:prSet/>
      <dgm:spPr/>
      <dgm:t>
        <a:bodyPr/>
        <a:lstStyle/>
        <a:p>
          <a:endParaRPr lang="en-US"/>
        </a:p>
      </dgm:t>
    </dgm:pt>
    <dgm:pt modelId="{DE6E2BBF-70AD-4A2C-8AA2-7F81FBB6ADB4}" type="pres">
      <dgm:prSet presAssocID="{30CF5167-4899-46DD-A375-D773AB9DDA49}" presName="linear" presStyleCnt="0">
        <dgm:presLayoutVars>
          <dgm:dir/>
          <dgm:animLvl val="lvl"/>
          <dgm:resizeHandles val="exact"/>
        </dgm:presLayoutVars>
      </dgm:prSet>
      <dgm:spPr/>
    </dgm:pt>
    <dgm:pt modelId="{D7E31562-F1FA-452C-82AE-9EF76354B292}" type="pres">
      <dgm:prSet presAssocID="{7E55EDCA-DBB0-4AF0-A9C2-EBAE4C9C3F88}" presName="parentLin" presStyleCnt="0"/>
      <dgm:spPr/>
    </dgm:pt>
    <dgm:pt modelId="{D99D1A37-B8C1-4790-B75D-FC7423BE79D2}" type="pres">
      <dgm:prSet presAssocID="{7E55EDCA-DBB0-4AF0-A9C2-EBAE4C9C3F88}" presName="parentLeftMargin" presStyleLbl="node1" presStyleIdx="0" presStyleCnt="2"/>
      <dgm:spPr/>
    </dgm:pt>
    <dgm:pt modelId="{C2088457-D83A-4E69-9806-FB6BF0AC21BA}" type="pres">
      <dgm:prSet presAssocID="{7E55EDCA-DBB0-4AF0-A9C2-EBAE4C9C3F88}" presName="parentText" presStyleLbl="node1" presStyleIdx="0" presStyleCnt="2">
        <dgm:presLayoutVars>
          <dgm:chMax val="0"/>
          <dgm:bulletEnabled val="1"/>
        </dgm:presLayoutVars>
      </dgm:prSet>
      <dgm:spPr/>
    </dgm:pt>
    <dgm:pt modelId="{3E0D846F-A246-4563-9480-567B6542C5DA}" type="pres">
      <dgm:prSet presAssocID="{7E55EDCA-DBB0-4AF0-A9C2-EBAE4C9C3F88}" presName="negativeSpace" presStyleCnt="0"/>
      <dgm:spPr/>
    </dgm:pt>
    <dgm:pt modelId="{4BB355C0-824B-473F-A6F8-D8EBB5C41623}" type="pres">
      <dgm:prSet presAssocID="{7E55EDCA-DBB0-4AF0-A9C2-EBAE4C9C3F88}" presName="childText" presStyleLbl="conFgAcc1" presStyleIdx="0" presStyleCnt="2">
        <dgm:presLayoutVars>
          <dgm:bulletEnabled val="1"/>
        </dgm:presLayoutVars>
      </dgm:prSet>
      <dgm:spPr/>
    </dgm:pt>
    <dgm:pt modelId="{ABDB90FD-061B-409B-90A3-A3E1B61A9F26}" type="pres">
      <dgm:prSet presAssocID="{334727C9-D68A-4916-B42E-098890A09EC5}" presName="spaceBetweenRectangles" presStyleCnt="0"/>
      <dgm:spPr/>
    </dgm:pt>
    <dgm:pt modelId="{F3B292C4-9AAE-49D7-BE1C-B31DB738D458}" type="pres">
      <dgm:prSet presAssocID="{2D9E2C8C-BF89-4123-939B-05DE69994D1F}" presName="parentLin" presStyleCnt="0"/>
      <dgm:spPr/>
    </dgm:pt>
    <dgm:pt modelId="{9503B5C2-730B-490C-BDE6-9B35A44F6EE6}" type="pres">
      <dgm:prSet presAssocID="{2D9E2C8C-BF89-4123-939B-05DE69994D1F}" presName="parentLeftMargin" presStyleLbl="node1" presStyleIdx="0" presStyleCnt="2"/>
      <dgm:spPr/>
    </dgm:pt>
    <dgm:pt modelId="{4D9AE436-A561-4C2B-8535-C4C127B1B966}" type="pres">
      <dgm:prSet presAssocID="{2D9E2C8C-BF89-4123-939B-05DE69994D1F}" presName="parentText" presStyleLbl="node1" presStyleIdx="1" presStyleCnt="2">
        <dgm:presLayoutVars>
          <dgm:chMax val="0"/>
          <dgm:bulletEnabled val="1"/>
        </dgm:presLayoutVars>
      </dgm:prSet>
      <dgm:spPr/>
    </dgm:pt>
    <dgm:pt modelId="{CD015D71-E419-4C56-BFC9-B5EAF31C64DB}" type="pres">
      <dgm:prSet presAssocID="{2D9E2C8C-BF89-4123-939B-05DE69994D1F}" presName="negativeSpace" presStyleCnt="0"/>
      <dgm:spPr/>
    </dgm:pt>
    <dgm:pt modelId="{0E05006F-56A0-416B-88FA-FFB4CCD27EB6}" type="pres">
      <dgm:prSet presAssocID="{2D9E2C8C-BF89-4123-939B-05DE69994D1F}" presName="childText" presStyleLbl="conFgAcc1" presStyleIdx="1" presStyleCnt="2">
        <dgm:presLayoutVars>
          <dgm:bulletEnabled val="1"/>
        </dgm:presLayoutVars>
      </dgm:prSet>
      <dgm:spPr/>
    </dgm:pt>
  </dgm:ptLst>
  <dgm:cxnLst>
    <dgm:cxn modelId="{2C532B07-4408-4C1A-AA05-0293B9BBF05A}" srcId="{2D9E2C8C-BF89-4123-939B-05DE69994D1F}" destId="{5B5F450C-6680-4FB4-8142-1ED6FC3EEF79}" srcOrd="1" destOrd="0" parTransId="{EFFE4591-1D78-4BD3-80A5-33488D728DB7}" sibTransId="{6F782873-0E06-4FBE-A654-0AB279D28BC0}"/>
    <dgm:cxn modelId="{1920C30C-2FD2-43DB-9C50-3DA255A85392}" srcId="{30CF5167-4899-46DD-A375-D773AB9DDA49}" destId="{2D9E2C8C-BF89-4123-939B-05DE69994D1F}" srcOrd="1" destOrd="0" parTransId="{FF306C26-F8B9-4EBE-858B-A424F5D8D6ED}" sibTransId="{2331F268-82B3-49BE-8CB8-847E169B794A}"/>
    <dgm:cxn modelId="{2918060F-3A5D-4620-A401-0FC64DF091E9}" srcId="{7E55EDCA-DBB0-4AF0-A9C2-EBAE4C9C3F88}" destId="{1578D2AF-C29B-4CB6-8D3C-B781C601C8F3}" srcOrd="2" destOrd="0" parTransId="{90CFEAE1-9BDE-4DEA-8709-C94EF4711CAF}" sibTransId="{854AC5BF-A762-42B6-8DCC-085364DF33C6}"/>
    <dgm:cxn modelId="{F6557312-137B-4D88-9590-13FEACF49186}" type="presOf" srcId="{7E55EDCA-DBB0-4AF0-A9C2-EBAE4C9C3F88}" destId="{C2088457-D83A-4E69-9806-FB6BF0AC21BA}" srcOrd="1" destOrd="0" presId="urn:microsoft.com/office/officeart/2005/8/layout/list1"/>
    <dgm:cxn modelId="{5C33531A-D984-4467-9CE0-7E2D0B3270C8}" srcId="{2D9E2C8C-BF89-4123-939B-05DE69994D1F}" destId="{04FEE906-00A5-4CAC-8175-7910E65373DA}" srcOrd="3" destOrd="0" parTransId="{52D58235-FF97-4E9D-A932-BAFA4C1B3E46}" sibTransId="{5F6674D3-C556-4AE7-88AB-E3E55C219C06}"/>
    <dgm:cxn modelId="{7BDC331C-BEB3-47E8-9998-ED7FD75A04E9}" srcId="{2D9E2C8C-BF89-4123-939B-05DE69994D1F}" destId="{AC6EAA2C-169A-4CE9-ABEE-83D79CBC62E2}" srcOrd="4" destOrd="0" parTransId="{07C4F001-C327-4228-A690-94922D93B292}" sibTransId="{99A4213E-98E5-4E2D-841B-8958385E97C4}"/>
    <dgm:cxn modelId="{5D738A2F-8384-4B0D-9552-A3E190E44DF7}" type="presOf" srcId="{7E55EDCA-DBB0-4AF0-A9C2-EBAE4C9C3F88}" destId="{D99D1A37-B8C1-4790-B75D-FC7423BE79D2}" srcOrd="0" destOrd="0" presId="urn:microsoft.com/office/officeart/2005/8/layout/list1"/>
    <dgm:cxn modelId="{FDDCC635-6294-42DD-AF8D-82AF7FBD2897}" srcId="{30CF5167-4899-46DD-A375-D773AB9DDA49}" destId="{7E55EDCA-DBB0-4AF0-A9C2-EBAE4C9C3F88}" srcOrd="0" destOrd="0" parTransId="{F55D60EE-A776-4F6B-8350-BF823CCEFAA5}" sibTransId="{334727C9-D68A-4916-B42E-098890A09EC5}"/>
    <dgm:cxn modelId="{4B405640-0B63-436D-8251-60A80E083415}" srcId="{2D9E2C8C-BF89-4123-939B-05DE69994D1F}" destId="{85ECF96C-4E0F-47C9-AE39-7247403E276F}" srcOrd="0" destOrd="0" parTransId="{E79CBA94-2CCF-4BB3-BD9D-20DC86A16FC0}" sibTransId="{C1385FF7-4355-427E-A56A-A181E51338D3}"/>
    <dgm:cxn modelId="{72436D64-250D-47FF-8F9B-7A35996F2C89}" type="presOf" srcId="{1578D2AF-C29B-4CB6-8D3C-B781C601C8F3}" destId="{4BB355C0-824B-473F-A6F8-D8EBB5C41623}" srcOrd="0" destOrd="2" presId="urn:microsoft.com/office/officeart/2005/8/layout/list1"/>
    <dgm:cxn modelId="{D2375B46-3D45-4D71-8AFB-5C254B0038C9}" type="presOf" srcId="{2D9E2C8C-BF89-4123-939B-05DE69994D1F}" destId="{4D9AE436-A561-4C2B-8535-C4C127B1B966}" srcOrd="1" destOrd="0" presId="urn:microsoft.com/office/officeart/2005/8/layout/list1"/>
    <dgm:cxn modelId="{A1BC2158-B126-40AA-A00A-0058D453A70B}" type="presOf" srcId="{008F3BB9-ACFB-4099-AF4A-932195FB181F}" destId="{0E05006F-56A0-416B-88FA-FFB4CCD27EB6}" srcOrd="0" destOrd="2" presId="urn:microsoft.com/office/officeart/2005/8/layout/list1"/>
    <dgm:cxn modelId="{29EE8B78-C514-459C-A54B-B6911E1F2568}" type="presOf" srcId="{5B5F450C-6680-4FB4-8142-1ED6FC3EEF79}" destId="{0E05006F-56A0-416B-88FA-FFB4CCD27EB6}" srcOrd="0" destOrd="1" presId="urn:microsoft.com/office/officeart/2005/8/layout/list1"/>
    <dgm:cxn modelId="{F3500897-9048-4327-936A-FC0230D330F2}" srcId="{2D9E2C8C-BF89-4123-939B-05DE69994D1F}" destId="{008F3BB9-ACFB-4099-AF4A-932195FB181F}" srcOrd="2" destOrd="0" parTransId="{2D68ACEB-62F8-4D18-9ED7-1844D62070EB}" sibTransId="{C2C2F1D5-292D-413D-AEA6-9D086770F3A2}"/>
    <dgm:cxn modelId="{F240C9AD-D7B8-4D32-B78E-792AF1A79FD7}" type="presOf" srcId="{00704E4C-B9FD-4332-801D-F6295E8D6A96}" destId="{4BB355C0-824B-473F-A6F8-D8EBB5C41623}" srcOrd="0" destOrd="0" presId="urn:microsoft.com/office/officeart/2005/8/layout/list1"/>
    <dgm:cxn modelId="{C7F4D6B2-0918-4827-BF9F-FFD036B1A7C5}" type="presOf" srcId="{30CF5167-4899-46DD-A375-D773AB9DDA49}" destId="{DE6E2BBF-70AD-4A2C-8AA2-7F81FBB6ADB4}" srcOrd="0" destOrd="0" presId="urn:microsoft.com/office/officeart/2005/8/layout/list1"/>
    <dgm:cxn modelId="{2BAC15B4-9EE9-4547-8FDE-9AF2ACB08494}" type="presOf" srcId="{0E64500D-CEAC-46B3-89F4-BFD57C881280}" destId="{0E05006F-56A0-416B-88FA-FFB4CCD27EB6}" srcOrd="0" destOrd="5" presId="urn:microsoft.com/office/officeart/2005/8/layout/list1"/>
    <dgm:cxn modelId="{DE1600B7-9A0C-4285-9357-B345076FC985}" type="presOf" srcId="{2D9E2C8C-BF89-4123-939B-05DE69994D1F}" destId="{9503B5C2-730B-490C-BDE6-9B35A44F6EE6}" srcOrd="0" destOrd="0" presId="urn:microsoft.com/office/officeart/2005/8/layout/list1"/>
    <dgm:cxn modelId="{109C5BB9-875B-42DA-A691-EDB9BDA81648}" srcId="{AC6EAA2C-169A-4CE9-ABEE-83D79CBC62E2}" destId="{0E64500D-CEAC-46B3-89F4-BFD57C881280}" srcOrd="0" destOrd="0" parTransId="{F35D523F-0207-48EA-B119-567B418426C2}" sibTransId="{1149AE12-2D12-4E76-AA1D-4E337A417BF4}"/>
    <dgm:cxn modelId="{430712C8-B8DD-49C5-AF24-C25A6783703F}" type="presOf" srcId="{04FEE906-00A5-4CAC-8175-7910E65373DA}" destId="{0E05006F-56A0-416B-88FA-FFB4CCD27EB6}" srcOrd="0" destOrd="3" presId="urn:microsoft.com/office/officeart/2005/8/layout/list1"/>
    <dgm:cxn modelId="{AD4E68D0-81D1-4C60-A55C-DC531BBE5FB3}" srcId="{7E55EDCA-DBB0-4AF0-A9C2-EBAE4C9C3F88}" destId="{6B3A2BE2-2894-4A3B-8BE2-1E601971D5F3}" srcOrd="1" destOrd="0" parTransId="{C00CB59C-4F8F-4C9D-9B8B-22C991251AC6}" sibTransId="{BC39EA3E-CC2E-498A-B581-580047C4C142}"/>
    <dgm:cxn modelId="{0C8850E4-C2EC-412C-A67E-0186260F2495}" type="presOf" srcId="{6B3A2BE2-2894-4A3B-8BE2-1E601971D5F3}" destId="{4BB355C0-824B-473F-A6F8-D8EBB5C41623}" srcOrd="0" destOrd="1" presId="urn:microsoft.com/office/officeart/2005/8/layout/list1"/>
    <dgm:cxn modelId="{681FF3F9-D4B3-4A6C-9361-A167D65E8144}" type="presOf" srcId="{85ECF96C-4E0F-47C9-AE39-7247403E276F}" destId="{0E05006F-56A0-416B-88FA-FFB4CCD27EB6}" srcOrd="0" destOrd="0" presId="urn:microsoft.com/office/officeart/2005/8/layout/list1"/>
    <dgm:cxn modelId="{676E4CFC-63FF-411D-B514-39B4DEF23058}" type="presOf" srcId="{AC6EAA2C-169A-4CE9-ABEE-83D79CBC62E2}" destId="{0E05006F-56A0-416B-88FA-FFB4CCD27EB6}" srcOrd="0" destOrd="4" presId="urn:microsoft.com/office/officeart/2005/8/layout/list1"/>
    <dgm:cxn modelId="{82C91BFF-A7DF-4BBC-A32B-30D74370B577}" srcId="{7E55EDCA-DBB0-4AF0-A9C2-EBAE4C9C3F88}" destId="{00704E4C-B9FD-4332-801D-F6295E8D6A96}" srcOrd="0" destOrd="0" parTransId="{95F38660-A122-4358-8CAE-A07F28EF0884}" sibTransId="{2DF8FC67-A6E1-44A3-BDF9-3D90082CCCAD}"/>
    <dgm:cxn modelId="{26073EF7-EEA2-4873-BFEF-BEF8E42FA3E0}" type="presParOf" srcId="{DE6E2BBF-70AD-4A2C-8AA2-7F81FBB6ADB4}" destId="{D7E31562-F1FA-452C-82AE-9EF76354B292}" srcOrd="0" destOrd="0" presId="urn:microsoft.com/office/officeart/2005/8/layout/list1"/>
    <dgm:cxn modelId="{F599FA9C-5297-426F-8ABF-BEBE258FF012}" type="presParOf" srcId="{D7E31562-F1FA-452C-82AE-9EF76354B292}" destId="{D99D1A37-B8C1-4790-B75D-FC7423BE79D2}" srcOrd="0" destOrd="0" presId="urn:microsoft.com/office/officeart/2005/8/layout/list1"/>
    <dgm:cxn modelId="{37E9B957-61E6-476E-A940-18B0BFCE8197}" type="presParOf" srcId="{D7E31562-F1FA-452C-82AE-9EF76354B292}" destId="{C2088457-D83A-4E69-9806-FB6BF0AC21BA}" srcOrd="1" destOrd="0" presId="urn:microsoft.com/office/officeart/2005/8/layout/list1"/>
    <dgm:cxn modelId="{1574DBD1-94B5-45FF-9133-D9FC6303A0F7}" type="presParOf" srcId="{DE6E2BBF-70AD-4A2C-8AA2-7F81FBB6ADB4}" destId="{3E0D846F-A246-4563-9480-567B6542C5DA}" srcOrd="1" destOrd="0" presId="urn:microsoft.com/office/officeart/2005/8/layout/list1"/>
    <dgm:cxn modelId="{F5549DE7-6401-45B7-99F8-70224996E309}" type="presParOf" srcId="{DE6E2BBF-70AD-4A2C-8AA2-7F81FBB6ADB4}" destId="{4BB355C0-824B-473F-A6F8-D8EBB5C41623}" srcOrd="2" destOrd="0" presId="urn:microsoft.com/office/officeart/2005/8/layout/list1"/>
    <dgm:cxn modelId="{6FCA94F9-07F6-4843-9ED1-5046FF08F77B}" type="presParOf" srcId="{DE6E2BBF-70AD-4A2C-8AA2-7F81FBB6ADB4}" destId="{ABDB90FD-061B-409B-90A3-A3E1B61A9F26}" srcOrd="3" destOrd="0" presId="urn:microsoft.com/office/officeart/2005/8/layout/list1"/>
    <dgm:cxn modelId="{5A691B6D-BAC6-472F-8FE5-8D898B3CE542}" type="presParOf" srcId="{DE6E2BBF-70AD-4A2C-8AA2-7F81FBB6ADB4}" destId="{F3B292C4-9AAE-49D7-BE1C-B31DB738D458}" srcOrd="4" destOrd="0" presId="urn:microsoft.com/office/officeart/2005/8/layout/list1"/>
    <dgm:cxn modelId="{6335C7CB-909F-40F3-BFA1-177BC09744DE}" type="presParOf" srcId="{F3B292C4-9AAE-49D7-BE1C-B31DB738D458}" destId="{9503B5C2-730B-490C-BDE6-9B35A44F6EE6}" srcOrd="0" destOrd="0" presId="urn:microsoft.com/office/officeart/2005/8/layout/list1"/>
    <dgm:cxn modelId="{8A8DC6EB-4E9B-4A33-8C11-41EB9D7EE7DE}" type="presParOf" srcId="{F3B292C4-9AAE-49D7-BE1C-B31DB738D458}" destId="{4D9AE436-A561-4C2B-8535-C4C127B1B966}" srcOrd="1" destOrd="0" presId="urn:microsoft.com/office/officeart/2005/8/layout/list1"/>
    <dgm:cxn modelId="{9618935B-4735-452B-A518-E26ADF8FC3E3}" type="presParOf" srcId="{DE6E2BBF-70AD-4A2C-8AA2-7F81FBB6ADB4}" destId="{CD015D71-E419-4C56-BFC9-B5EAF31C64DB}" srcOrd="5" destOrd="0" presId="urn:microsoft.com/office/officeart/2005/8/layout/list1"/>
    <dgm:cxn modelId="{6393C1E7-2B14-4461-AA02-59B932EDEC2E}" type="presParOf" srcId="{DE6E2BBF-70AD-4A2C-8AA2-7F81FBB6ADB4}" destId="{0E05006F-56A0-416B-88FA-FFB4CCD27EB6}" srcOrd="6" destOrd="0" presId="urn:microsoft.com/office/officeart/2005/8/layout/list1"/>
  </dgm:cxnLst>
  <dgm:bg/>
  <dgm:whole>
    <a:ln>
      <a:solidFill>
        <a:schemeClr val="accent2"/>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4F190D-04F6-481C-8682-0090AE9898BC}"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78B033E8-0D88-4236-9501-5A7C0F1B4D20}">
      <dgm:prSet/>
      <dgm:spPr/>
      <dgm:t>
        <a:bodyPr/>
        <a:lstStyle/>
        <a:p>
          <a:r>
            <a:rPr lang="en-US" b="1" dirty="0"/>
            <a:t>Employee Fraud and Abuse Key Indicators:</a:t>
          </a:r>
          <a:endParaRPr lang="en-US" dirty="0"/>
        </a:p>
      </dgm:t>
    </dgm:pt>
    <dgm:pt modelId="{70A63E8B-8DAE-4B5B-9726-49EAAEF71E15}" type="parTrans" cxnId="{610037D2-A78F-40AA-A430-FE2A01C82D69}">
      <dgm:prSet/>
      <dgm:spPr/>
      <dgm:t>
        <a:bodyPr/>
        <a:lstStyle/>
        <a:p>
          <a:endParaRPr lang="en-US"/>
        </a:p>
      </dgm:t>
    </dgm:pt>
    <dgm:pt modelId="{472300A3-993C-4857-B06A-FDC11E0954C5}" type="sibTrans" cxnId="{610037D2-A78F-40AA-A430-FE2A01C82D69}">
      <dgm:prSet/>
      <dgm:spPr/>
      <dgm:t>
        <a:bodyPr/>
        <a:lstStyle/>
        <a:p>
          <a:endParaRPr lang="en-US"/>
        </a:p>
      </dgm:t>
    </dgm:pt>
    <dgm:pt modelId="{7C2670FA-34E0-4D95-99B8-E8C93A0EB57A}">
      <dgm:prSet/>
      <dgm:spPr/>
      <dgm:t>
        <a:bodyPr/>
        <a:lstStyle/>
        <a:p>
          <a:pPr>
            <a:buFontTx/>
            <a:buChar char="•"/>
          </a:pPr>
          <a:r>
            <a:rPr lang="en-US"/>
            <a:t>Falsification of patient records by an employee</a:t>
          </a:r>
        </a:p>
      </dgm:t>
    </dgm:pt>
    <dgm:pt modelId="{A76927A7-C25F-41D0-8990-EF96F81420D6}" type="parTrans" cxnId="{AD409427-C929-45BE-A633-F95F624F59C2}">
      <dgm:prSet/>
      <dgm:spPr/>
      <dgm:t>
        <a:bodyPr/>
        <a:lstStyle/>
        <a:p>
          <a:endParaRPr lang="en-US"/>
        </a:p>
      </dgm:t>
    </dgm:pt>
    <dgm:pt modelId="{3E5BAF91-CDB5-4BA5-BD96-D3AB84220754}" type="sibTrans" cxnId="{AD409427-C929-45BE-A633-F95F624F59C2}">
      <dgm:prSet/>
      <dgm:spPr/>
      <dgm:t>
        <a:bodyPr/>
        <a:lstStyle/>
        <a:p>
          <a:endParaRPr lang="en-US"/>
        </a:p>
      </dgm:t>
    </dgm:pt>
    <dgm:pt modelId="{E7686B15-81AF-4349-AE30-1C2CB7D942ED}">
      <dgm:prSet/>
      <dgm:spPr/>
      <dgm:t>
        <a:bodyPr/>
        <a:lstStyle/>
        <a:p>
          <a:pPr>
            <a:buFontTx/>
            <a:buChar char="•"/>
          </a:pPr>
          <a:r>
            <a:rPr lang="en-US" dirty="0"/>
            <a:t>Recording untrue information in a patient record</a:t>
          </a:r>
        </a:p>
      </dgm:t>
    </dgm:pt>
    <dgm:pt modelId="{139AAF34-7917-4507-921B-8A286394E508}" type="parTrans" cxnId="{FF807DD0-6F5A-4238-A7EC-A87EB052DB38}">
      <dgm:prSet/>
      <dgm:spPr/>
      <dgm:t>
        <a:bodyPr/>
        <a:lstStyle/>
        <a:p>
          <a:endParaRPr lang="en-US"/>
        </a:p>
      </dgm:t>
    </dgm:pt>
    <dgm:pt modelId="{F2854B4B-6782-4DC0-A61A-2336E81122CC}" type="sibTrans" cxnId="{FF807DD0-6F5A-4238-A7EC-A87EB052DB38}">
      <dgm:prSet/>
      <dgm:spPr/>
      <dgm:t>
        <a:bodyPr/>
        <a:lstStyle/>
        <a:p>
          <a:endParaRPr lang="en-US"/>
        </a:p>
      </dgm:t>
    </dgm:pt>
    <dgm:pt modelId="{F4514ABB-1778-4E28-B854-0A05435DD789}">
      <dgm:prSet/>
      <dgm:spPr/>
      <dgm:t>
        <a:bodyPr/>
        <a:lstStyle/>
        <a:p>
          <a:pPr>
            <a:buFontTx/>
            <a:buChar char="•"/>
          </a:pPr>
          <a:r>
            <a:rPr lang="en-US"/>
            <a:t>Identity theft</a:t>
          </a:r>
        </a:p>
      </dgm:t>
    </dgm:pt>
    <dgm:pt modelId="{9088FA83-DD1D-4B5E-97D6-F8D5827753FA}" type="parTrans" cxnId="{8B4585C5-3094-4A97-B623-6BAFD1477611}">
      <dgm:prSet/>
      <dgm:spPr/>
      <dgm:t>
        <a:bodyPr/>
        <a:lstStyle/>
        <a:p>
          <a:endParaRPr lang="en-US"/>
        </a:p>
      </dgm:t>
    </dgm:pt>
    <dgm:pt modelId="{454F50A6-F26D-4676-9B0D-7DB7DE0338EA}" type="sibTrans" cxnId="{8B4585C5-3094-4A97-B623-6BAFD1477611}">
      <dgm:prSet/>
      <dgm:spPr/>
      <dgm:t>
        <a:bodyPr/>
        <a:lstStyle/>
        <a:p>
          <a:endParaRPr lang="en-US"/>
        </a:p>
      </dgm:t>
    </dgm:pt>
    <dgm:pt modelId="{D012DF11-2813-4E8B-900E-A6F91DC51B6D}">
      <dgm:prSet/>
      <dgm:spPr/>
      <dgm:t>
        <a:bodyPr/>
        <a:lstStyle/>
        <a:p>
          <a:pPr>
            <a:buFontTx/>
            <a:buChar char="•"/>
          </a:pPr>
          <a:r>
            <a:rPr lang="en-US"/>
            <a:t>Using a member’s ID number to obtain prescriptions, services, supplies, etc.</a:t>
          </a:r>
        </a:p>
      </dgm:t>
    </dgm:pt>
    <dgm:pt modelId="{7577C7B5-871D-48A4-9CA1-34382957668E}" type="parTrans" cxnId="{54F2223C-9A1B-46E2-B2BF-617684784D3D}">
      <dgm:prSet/>
      <dgm:spPr/>
      <dgm:t>
        <a:bodyPr/>
        <a:lstStyle/>
        <a:p>
          <a:endParaRPr lang="en-US"/>
        </a:p>
      </dgm:t>
    </dgm:pt>
    <dgm:pt modelId="{2FD1951B-2652-4B71-B2E8-16538FE01279}" type="sibTrans" cxnId="{54F2223C-9A1B-46E2-B2BF-617684784D3D}">
      <dgm:prSet/>
      <dgm:spPr/>
      <dgm:t>
        <a:bodyPr/>
        <a:lstStyle/>
        <a:p>
          <a:endParaRPr lang="en-US"/>
        </a:p>
      </dgm:t>
    </dgm:pt>
    <dgm:pt modelId="{438A29D1-31BD-4199-BCF3-72DC4FFDE65F}">
      <dgm:prSet/>
      <dgm:spPr/>
      <dgm:t>
        <a:bodyPr/>
        <a:lstStyle/>
        <a:p>
          <a:pPr>
            <a:buFont typeface="Symbol" panose="05050102010706020507" pitchFamily="18" charset="2"/>
            <a:buNone/>
          </a:pPr>
          <a:r>
            <a:rPr lang="en-US"/>
            <a:t>*These are only some examples of potential fraud and abuse.</a:t>
          </a:r>
        </a:p>
      </dgm:t>
    </dgm:pt>
    <dgm:pt modelId="{AF9934B2-F6EC-44F2-AB65-04A79491E001}" type="parTrans" cxnId="{325AE56B-CCA4-42F8-8759-2748C7C3131D}">
      <dgm:prSet/>
      <dgm:spPr/>
      <dgm:t>
        <a:bodyPr/>
        <a:lstStyle/>
        <a:p>
          <a:endParaRPr lang="en-US"/>
        </a:p>
      </dgm:t>
    </dgm:pt>
    <dgm:pt modelId="{4D76F70E-23BE-45B7-AE76-8FC0568282EB}" type="sibTrans" cxnId="{325AE56B-CCA4-42F8-8759-2748C7C3131D}">
      <dgm:prSet/>
      <dgm:spPr/>
      <dgm:t>
        <a:bodyPr/>
        <a:lstStyle/>
        <a:p>
          <a:endParaRPr lang="en-US"/>
        </a:p>
      </dgm:t>
    </dgm:pt>
    <dgm:pt modelId="{370A249F-9749-47A2-920B-5A768BA5E01F}">
      <dgm:prSet/>
      <dgm:spPr/>
      <dgm:t>
        <a:bodyPr/>
        <a:lstStyle/>
        <a:p>
          <a:pPr>
            <a:buFont typeface="Symbol" panose="05050102010706020507" pitchFamily="18" charset="2"/>
            <a:buNone/>
          </a:pPr>
          <a:endParaRPr lang="en-US"/>
        </a:p>
      </dgm:t>
    </dgm:pt>
    <dgm:pt modelId="{72463EC0-7184-477F-AA94-AA467279467F}" type="parTrans" cxnId="{1A7EC87B-358D-4489-8856-5EDBD2CA5EFD}">
      <dgm:prSet/>
      <dgm:spPr/>
      <dgm:t>
        <a:bodyPr/>
        <a:lstStyle/>
        <a:p>
          <a:endParaRPr lang="en-US"/>
        </a:p>
      </dgm:t>
    </dgm:pt>
    <dgm:pt modelId="{14C973B7-3595-44B1-BEE0-4B64B4D2481B}" type="sibTrans" cxnId="{1A7EC87B-358D-4489-8856-5EDBD2CA5EFD}">
      <dgm:prSet/>
      <dgm:spPr/>
      <dgm:t>
        <a:bodyPr/>
        <a:lstStyle/>
        <a:p>
          <a:endParaRPr lang="en-US"/>
        </a:p>
      </dgm:t>
    </dgm:pt>
    <dgm:pt modelId="{1FB5BC55-E7CD-4E3A-8BD0-2EACA33448CC}">
      <dgm:prSet/>
      <dgm:spPr/>
      <dgm:t>
        <a:bodyPr/>
        <a:lstStyle/>
        <a:p>
          <a:pPr>
            <a:buFont typeface="Arial" panose="020B0604020202020204" pitchFamily="34" charset="0"/>
            <a:buChar char="•"/>
          </a:pPr>
          <a:r>
            <a:rPr lang="en-US"/>
            <a:t>Note: If the patients that had their records falsified were being served through a  government program, billing for services related to these documented visits could violate  the U.S. False Claims Act.</a:t>
          </a:r>
        </a:p>
      </dgm:t>
    </dgm:pt>
    <dgm:pt modelId="{8F0AC3E9-5B09-451D-AC2F-A874CD8013E2}" type="parTrans" cxnId="{9DD04C1F-1552-4567-9DDD-76E597174E7D}">
      <dgm:prSet/>
      <dgm:spPr/>
      <dgm:t>
        <a:bodyPr/>
        <a:lstStyle/>
        <a:p>
          <a:endParaRPr lang="en-US"/>
        </a:p>
      </dgm:t>
    </dgm:pt>
    <dgm:pt modelId="{5A8E73CD-CE48-4549-BA08-CDD2C573CB16}" type="sibTrans" cxnId="{9DD04C1F-1552-4567-9DDD-76E597174E7D}">
      <dgm:prSet/>
      <dgm:spPr/>
      <dgm:t>
        <a:bodyPr/>
        <a:lstStyle/>
        <a:p>
          <a:endParaRPr lang="en-US"/>
        </a:p>
      </dgm:t>
    </dgm:pt>
    <dgm:pt modelId="{9AC7B033-91E1-4A5C-A91B-5D5F318538FA}" type="pres">
      <dgm:prSet presAssocID="{C84F190D-04F6-481C-8682-0090AE9898BC}" presName="linear" presStyleCnt="0">
        <dgm:presLayoutVars>
          <dgm:dir/>
          <dgm:animLvl val="lvl"/>
          <dgm:resizeHandles val="exact"/>
        </dgm:presLayoutVars>
      </dgm:prSet>
      <dgm:spPr/>
    </dgm:pt>
    <dgm:pt modelId="{D7422E61-B61E-47ED-8F96-2A7B54206275}" type="pres">
      <dgm:prSet presAssocID="{78B033E8-0D88-4236-9501-5A7C0F1B4D20}" presName="parentLin" presStyleCnt="0"/>
      <dgm:spPr/>
    </dgm:pt>
    <dgm:pt modelId="{F637D527-4181-4C92-A0D3-989E68DBACF4}" type="pres">
      <dgm:prSet presAssocID="{78B033E8-0D88-4236-9501-5A7C0F1B4D20}" presName="parentLeftMargin" presStyleLbl="node1" presStyleIdx="0" presStyleCnt="1"/>
      <dgm:spPr/>
    </dgm:pt>
    <dgm:pt modelId="{3730538A-B050-4245-9966-EE6017370188}" type="pres">
      <dgm:prSet presAssocID="{78B033E8-0D88-4236-9501-5A7C0F1B4D20}" presName="parentText" presStyleLbl="node1" presStyleIdx="0" presStyleCnt="1">
        <dgm:presLayoutVars>
          <dgm:chMax val="0"/>
          <dgm:bulletEnabled val="1"/>
        </dgm:presLayoutVars>
      </dgm:prSet>
      <dgm:spPr/>
    </dgm:pt>
    <dgm:pt modelId="{5AAA6740-1A3B-4186-B590-131ECA868666}" type="pres">
      <dgm:prSet presAssocID="{78B033E8-0D88-4236-9501-5A7C0F1B4D20}" presName="negativeSpace" presStyleCnt="0"/>
      <dgm:spPr/>
    </dgm:pt>
    <dgm:pt modelId="{91AB09A7-E7B7-44EF-A556-2050415300DF}" type="pres">
      <dgm:prSet presAssocID="{78B033E8-0D88-4236-9501-5A7C0F1B4D20}" presName="childText" presStyleLbl="conFgAcc1" presStyleIdx="0" presStyleCnt="1">
        <dgm:presLayoutVars>
          <dgm:bulletEnabled val="1"/>
        </dgm:presLayoutVars>
      </dgm:prSet>
      <dgm:spPr/>
    </dgm:pt>
  </dgm:ptLst>
  <dgm:cxnLst>
    <dgm:cxn modelId="{E330BE0C-DCD7-41A5-BC2C-B5174563647A}" type="presOf" srcId="{D012DF11-2813-4E8B-900E-A6F91DC51B6D}" destId="{91AB09A7-E7B7-44EF-A556-2050415300DF}" srcOrd="0" destOrd="4" presId="urn:microsoft.com/office/officeart/2005/8/layout/list1"/>
    <dgm:cxn modelId="{9DD04C1F-1552-4567-9DDD-76E597174E7D}" srcId="{E7686B15-81AF-4349-AE30-1C2CB7D942ED}" destId="{1FB5BC55-E7CD-4E3A-8BD0-2EACA33448CC}" srcOrd="0" destOrd="0" parTransId="{8F0AC3E9-5B09-451D-AC2F-A874CD8013E2}" sibTransId="{5A8E73CD-CE48-4549-BA08-CDD2C573CB16}"/>
    <dgm:cxn modelId="{FA64EA22-A229-430A-BF97-DA3F50E7A00C}" type="presOf" srcId="{C84F190D-04F6-481C-8682-0090AE9898BC}" destId="{9AC7B033-91E1-4A5C-A91B-5D5F318538FA}" srcOrd="0" destOrd="0" presId="urn:microsoft.com/office/officeart/2005/8/layout/list1"/>
    <dgm:cxn modelId="{AD409427-C929-45BE-A633-F95F624F59C2}" srcId="{78B033E8-0D88-4236-9501-5A7C0F1B4D20}" destId="{7C2670FA-34E0-4D95-99B8-E8C93A0EB57A}" srcOrd="0" destOrd="0" parTransId="{A76927A7-C25F-41D0-8990-EF96F81420D6}" sibTransId="{3E5BAF91-CDB5-4BA5-BD96-D3AB84220754}"/>
    <dgm:cxn modelId="{54F2223C-9A1B-46E2-B2BF-617684784D3D}" srcId="{78B033E8-0D88-4236-9501-5A7C0F1B4D20}" destId="{D012DF11-2813-4E8B-900E-A6F91DC51B6D}" srcOrd="3" destOrd="0" parTransId="{7577C7B5-871D-48A4-9CA1-34382957668E}" sibTransId="{2FD1951B-2652-4B71-B2E8-16538FE01279}"/>
    <dgm:cxn modelId="{325AE56B-CCA4-42F8-8759-2748C7C3131D}" srcId="{78B033E8-0D88-4236-9501-5A7C0F1B4D20}" destId="{438A29D1-31BD-4199-BCF3-72DC4FFDE65F}" srcOrd="5" destOrd="0" parTransId="{AF9934B2-F6EC-44F2-AB65-04A79491E001}" sibTransId="{4D76F70E-23BE-45B7-AE76-8FC0568282EB}"/>
    <dgm:cxn modelId="{5E8E5D5A-118B-4C47-89E6-A07C7A7903A0}" type="presOf" srcId="{E7686B15-81AF-4349-AE30-1C2CB7D942ED}" destId="{91AB09A7-E7B7-44EF-A556-2050415300DF}" srcOrd="0" destOrd="1" presId="urn:microsoft.com/office/officeart/2005/8/layout/list1"/>
    <dgm:cxn modelId="{1A7EC87B-358D-4489-8856-5EDBD2CA5EFD}" srcId="{78B033E8-0D88-4236-9501-5A7C0F1B4D20}" destId="{370A249F-9749-47A2-920B-5A768BA5E01F}" srcOrd="4" destOrd="0" parTransId="{72463EC0-7184-477F-AA94-AA467279467F}" sibTransId="{14C973B7-3595-44B1-BEE0-4B64B4D2481B}"/>
    <dgm:cxn modelId="{FA2DDF84-DF29-4A59-B30A-AAFB73E93AF2}" type="presOf" srcId="{1FB5BC55-E7CD-4E3A-8BD0-2EACA33448CC}" destId="{91AB09A7-E7B7-44EF-A556-2050415300DF}" srcOrd="0" destOrd="2" presId="urn:microsoft.com/office/officeart/2005/8/layout/list1"/>
    <dgm:cxn modelId="{1D37C687-AB9D-4BA1-B867-FB591C462623}" type="presOf" srcId="{7C2670FA-34E0-4D95-99B8-E8C93A0EB57A}" destId="{91AB09A7-E7B7-44EF-A556-2050415300DF}" srcOrd="0" destOrd="0" presId="urn:microsoft.com/office/officeart/2005/8/layout/list1"/>
    <dgm:cxn modelId="{E602E8A0-A991-4127-BA46-6A06BB11F59A}" type="presOf" srcId="{78B033E8-0D88-4236-9501-5A7C0F1B4D20}" destId="{F637D527-4181-4C92-A0D3-989E68DBACF4}" srcOrd="0" destOrd="0" presId="urn:microsoft.com/office/officeart/2005/8/layout/list1"/>
    <dgm:cxn modelId="{8B4585C5-3094-4A97-B623-6BAFD1477611}" srcId="{78B033E8-0D88-4236-9501-5A7C0F1B4D20}" destId="{F4514ABB-1778-4E28-B854-0A05435DD789}" srcOrd="2" destOrd="0" parTransId="{9088FA83-DD1D-4B5E-97D6-F8D5827753FA}" sibTransId="{454F50A6-F26D-4676-9B0D-7DB7DE0338EA}"/>
    <dgm:cxn modelId="{80946DC9-7AB6-40F5-91FA-57F89350F17E}" type="presOf" srcId="{78B033E8-0D88-4236-9501-5A7C0F1B4D20}" destId="{3730538A-B050-4245-9966-EE6017370188}" srcOrd="1" destOrd="0" presId="urn:microsoft.com/office/officeart/2005/8/layout/list1"/>
    <dgm:cxn modelId="{FF807DD0-6F5A-4238-A7EC-A87EB052DB38}" srcId="{78B033E8-0D88-4236-9501-5A7C0F1B4D20}" destId="{E7686B15-81AF-4349-AE30-1C2CB7D942ED}" srcOrd="1" destOrd="0" parTransId="{139AAF34-7917-4507-921B-8A286394E508}" sibTransId="{F2854B4B-6782-4DC0-A61A-2336E81122CC}"/>
    <dgm:cxn modelId="{610037D2-A78F-40AA-A430-FE2A01C82D69}" srcId="{C84F190D-04F6-481C-8682-0090AE9898BC}" destId="{78B033E8-0D88-4236-9501-5A7C0F1B4D20}" srcOrd="0" destOrd="0" parTransId="{70A63E8B-8DAE-4B5B-9726-49EAAEF71E15}" sibTransId="{472300A3-993C-4857-B06A-FDC11E0954C5}"/>
    <dgm:cxn modelId="{3DBCC5D6-5BD8-48B6-AD09-6C1290B879E1}" type="presOf" srcId="{438A29D1-31BD-4199-BCF3-72DC4FFDE65F}" destId="{91AB09A7-E7B7-44EF-A556-2050415300DF}" srcOrd="0" destOrd="6" presId="urn:microsoft.com/office/officeart/2005/8/layout/list1"/>
    <dgm:cxn modelId="{42A2B3DA-416B-4C27-B621-D44AB502D5A9}" type="presOf" srcId="{F4514ABB-1778-4E28-B854-0A05435DD789}" destId="{91AB09A7-E7B7-44EF-A556-2050415300DF}" srcOrd="0" destOrd="3" presId="urn:microsoft.com/office/officeart/2005/8/layout/list1"/>
    <dgm:cxn modelId="{1D079EDC-D2F7-4C3C-B7E5-750B6BC701B0}" type="presOf" srcId="{370A249F-9749-47A2-920B-5A768BA5E01F}" destId="{91AB09A7-E7B7-44EF-A556-2050415300DF}" srcOrd="0" destOrd="5" presId="urn:microsoft.com/office/officeart/2005/8/layout/list1"/>
    <dgm:cxn modelId="{25D908F2-CD3F-4D07-ADB3-A4AEBB4D2869}" type="presParOf" srcId="{9AC7B033-91E1-4A5C-A91B-5D5F318538FA}" destId="{D7422E61-B61E-47ED-8F96-2A7B54206275}" srcOrd="0" destOrd="0" presId="urn:microsoft.com/office/officeart/2005/8/layout/list1"/>
    <dgm:cxn modelId="{2284FB7F-AFFC-4A19-B9C8-AA5AF5FC6A23}" type="presParOf" srcId="{D7422E61-B61E-47ED-8F96-2A7B54206275}" destId="{F637D527-4181-4C92-A0D3-989E68DBACF4}" srcOrd="0" destOrd="0" presId="urn:microsoft.com/office/officeart/2005/8/layout/list1"/>
    <dgm:cxn modelId="{A912412E-368C-41DC-8947-099EFB20F477}" type="presParOf" srcId="{D7422E61-B61E-47ED-8F96-2A7B54206275}" destId="{3730538A-B050-4245-9966-EE6017370188}" srcOrd="1" destOrd="0" presId="urn:microsoft.com/office/officeart/2005/8/layout/list1"/>
    <dgm:cxn modelId="{A2F436E8-889A-40AC-85EF-35B15DA8B24F}" type="presParOf" srcId="{9AC7B033-91E1-4A5C-A91B-5D5F318538FA}" destId="{5AAA6740-1A3B-4186-B590-131ECA868666}" srcOrd="1" destOrd="0" presId="urn:microsoft.com/office/officeart/2005/8/layout/list1"/>
    <dgm:cxn modelId="{81987C1E-84CD-4471-845B-1D41950F3E6C}" type="presParOf" srcId="{9AC7B033-91E1-4A5C-A91B-5D5F318538FA}" destId="{91AB09A7-E7B7-44EF-A556-2050415300DF}"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08A2D-DF22-4D9A-BF5C-E0FDF99BF460}">
      <dsp:nvSpPr>
        <dsp:cNvPr id="0" name=""/>
        <dsp:cNvSpPr/>
      </dsp:nvSpPr>
      <dsp:spPr>
        <a:xfrm>
          <a:off x="0" y="487472"/>
          <a:ext cx="7444509" cy="20979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7777" tIns="374904" rIns="57777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spc="-5" dirty="0">
              <a:cs typeface="Calibri"/>
            </a:rPr>
            <a:t>Submitting </a:t>
          </a:r>
          <a:r>
            <a:rPr lang="en-US" sz="1800" kern="1200" dirty="0">
              <a:cs typeface="Calibri"/>
            </a:rPr>
            <a:t>bills </a:t>
          </a:r>
          <a:r>
            <a:rPr lang="en-US" sz="1800" kern="1200" spc="-5" dirty="0">
              <a:cs typeface="Calibri"/>
            </a:rPr>
            <a:t>or claims </a:t>
          </a:r>
          <a:r>
            <a:rPr lang="en-US" sz="1800" kern="1200" spc="-15" dirty="0">
              <a:cs typeface="Calibri"/>
            </a:rPr>
            <a:t>for </a:t>
          </a:r>
          <a:r>
            <a:rPr lang="en-US" sz="1800" kern="1200" spc="-10" dirty="0">
              <a:cs typeface="Calibri"/>
            </a:rPr>
            <a:t>treatment </a:t>
          </a:r>
          <a:r>
            <a:rPr lang="en-US" sz="1800" kern="1200" spc="-5" dirty="0">
              <a:cs typeface="Calibri"/>
            </a:rPr>
            <a:t>or services that </a:t>
          </a:r>
          <a:r>
            <a:rPr lang="en-US" sz="1800" kern="1200" spc="-15" dirty="0">
              <a:cs typeface="Calibri"/>
            </a:rPr>
            <a:t>were </a:t>
          </a:r>
          <a:r>
            <a:rPr lang="en-US" sz="1800" kern="1200" spc="-10" dirty="0">
              <a:cs typeface="Calibri"/>
            </a:rPr>
            <a:t>never</a:t>
          </a:r>
          <a:r>
            <a:rPr lang="en-US" sz="1800" kern="1200" spc="125" dirty="0">
              <a:cs typeface="Calibri"/>
            </a:rPr>
            <a:t> </a:t>
          </a:r>
          <a:r>
            <a:rPr lang="en-US" sz="1800" kern="1200" spc="-10" dirty="0">
              <a:cs typeface="Calibri"/>
            </a:rPr>
            <a:t>provided</a:t>
          </a:r>
          <a:endParaRPr lang="en-US" sz="1800" kern="1200" dirty="0"/>
        </a:p>
        <a:p>
          <a:pPr marL="171450" lvl="1" indent="-171450" algn="l" defTabSz="800100">
            <a:lnSpc>
              <a:spcPct val="90000"/>
            </a:lnSpc>
            <a:spcBef>
              <a:spcPct val="0"/>
            </a:spcBef>
            <a:spcAft>
              <a:spcPct val="15000"/>
            </a:spcAft>
            <a:buChar char="•"/>
          </a:pPr>
          <a:r>
            <a:rPr lang="en-US" sz="1800" kern="1200" spc="-5" dirty="0">
              <a:cs typeface="Calibri"/>
            </a:rPr>
            <a:t>Falsifying the </a:t>
          </a:r>
          <a:r>
            <a:rPr lang="en-US" sz="1800" kern="1200" spc="-10" dirty="0">
              <a:cs typeface="Calibri"/>
            </a:rPr>
            <a:t>date </a:t>
          </a:r>
          <a:r>
            <a:rPr lang="en-US" sz="1800" kern="1200" spc="-5" dirty="0">
              <a:cs typeface="Calibri"/>
            </a:rPr>
            <a:t>of service </a:t>
          </a:r>
          <a:r>
            <a:rPr lang="en-US" sz="1800" kern="1200" spc="-10" dirty="0">
              <a:cs typeface="Calibri"/>
            </a:rPr>
            <a:t>to correspond </a:t>
          </a:r>
          <a:r>
            <a:rPr lang="en-US" sz="1800" kern="1200" spc="-5" dirty="0">
              <a:cs typeface="Calibri"/>
            </a:rPr>
            <a:t>with a </a:t>
          </a:r>
          <a:r>
            <a:rPr lang="en-US" sz="1800" kern="1200" spc="-10" dirty="0">
              <a:cs typeface="Calibri"/>
            </a:rPr>
            <a:t>member’s </a:t>
          </a:r>
          <a:r>
            <a:rPr lang="en-US" sz="1800" kern="1200" spc="-15" dirty="0">
              <a:cs typeface="Calibri"/>
            </a:rPr>
            <a:t>coverage </a:t>
          </a:r>
          <a:r>
            <a:rPr lang="en-US" sz="1800" kern="1200" spc="-5" dirty="0">
              <a:cs typeface="Calibri"/>
            </a:rPr>
            <a:t>period</a:t>
          </a:r>
          <a:endParaRPr lang="en-US" sz="1800" kern="1200" dirty="0">
            <a:cs typeface="Calibri"/>
          </a:endParaRPr>
        </a:p>
        <a:p>
          <a:pPr marL="171450" lvl="1" indent="-171450" algn="l" defTabSz="800100">
            <a:lnSpc>
              <a:spcPct val="90000"/>
            </a:lnSpc>
            <a:spcBef>
              <a:spcPct val="0"/>
            </a:spcBef>
            <a:spcAft>
              <a:spcPct val="15000"/>
            </a:spcAft>
            <a:buChar char="•"/>
          </a:pPr>
          <a:r>
            <a:rPr lang="en-US" sz="1800" kern="1200" dirty="0">
              <a:cs typeface="Calibri"/>
            </a:rPr>
            <a:t>Billing </a:t>
          </a:r>
          <a:r>
            <a:rPr lang="en-US" sz="1800" kern="1200" spc="-15" dirty="0">
              <a:cs typeface="Calibri"/>
            </a:rPr>
            <a:t>for </a:t>
          </a:r>
          <a:r>
            <a:rPr lang="en-US" sz="1800" kern="1200" spc="-10" dirty="0">
              <a:cs typeface="Calibri"/>
            </a:rPr>
            <a:t>non-covered </a:t>
          </a:r>
          <a:r>
            <a:rPr lang="en-US" sz="1800" kern="1200" spc="-5" dirty="0">
              <a:cs typeface="Calibri"/>
            </a:rPr>
            <a:t>services using </a:t>
          </a:r>
          <a:r>
            <a:rPr lang="en-US" sz="1800" kern="1200" spc="-10" dirty="0">
              <a:cs typeface="Calibri"/>
            </a:rPr>
            <a:t>incorrect codes </a:t>
          </a:r>
          <a:r>
            <a:rPr lang="en-US" sz="1800" kern="1200" dirty="0">
              <a:cs typeface="Calibri"/>
            </a:rPr>
            <a:t>to</a:t>
          </a:r>
          <a:r>
            <a:rPr lang="en-US" sz="1800" kern="1200" spc="-10" dirty="0">
              <a:cs typeface="Calibri"/>
            </a:rPr>
            <a:t> </a:t>
          </a:r>
          <a:r>
            <a:rPr lang="en-US" sz="1800" kern="1200" spc="-15" dirty="0">
              <a:cs typeface="Calibri"/>
            </a:rPr>
            <a:t>have </a:t>
          </a:r>
          <a:r>
            <a:rPr lang="en-US" sz="1800" kern="1200" spc="-5" dirty="0">
              <a:cs typeface="Calibri"/>
            </a:rPr>
            <a:t>the services </a:t>
          </a:r>
          <a:r>
            <a:rPr lang="en-US" sz="1800" kern="1200" spc="-15" dirty="0">
              <a:cs typeface="Calibri"/>
            </a:rPr>
            <a:t>covered</a:t>
          </a:r>
          <a:endParaRPr lang="en-US" sz="1800" kern="1200" dirty="0">
            <a:cs typeface="Calibri"/>
          </a:endParaRPr>
        </a:p>
      </dsp:txBody>
      <dsp:txXfrm>
        <a:off x="0" y="487472"/>
        <a:ext cx="7444509" cy="2097900"/>
      </dsp:txXfrm>
    </dsp:sp>
    <dsp:sp modelId="{8962C8DD-1C23-4CEC-9BF0-78A96D6F0257}">
      <dsp:nvSpPr>
        <dsp:cNvPr id="0" name=""/>
        <dsp:cNvSpPr/>
      </dsp:nvSpPr>
      <dsp:spPr>
        <a:xfrm>
          <a:off x="372225" y="221792"/>
          <a:ext cx="5211156" cy="5313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969" tIns="0" rIns="196969" bIns="0" numCol="1" spcCol="1270" anchor="ctr" anchorCtr="0">
          <a:noAutofit/>
        </a:bodyPr>
        <a:lstStyle/>
        <a:p>
          <a:pPr marL="0" lvl="0" indent="0" algn="l" defTabSz="977900">
            <a:lnSpc>
              <a:spcPct val="90000"/>
            </a:lnSpc>
            <a:spcBef>
              <a:spcPct val="0"/>
            </a:spcBef>
            <a:spcAft>
              <a:spcPct val="35000"/>
            </a:spcAft>
            <a:buNone/>
          </a:pPr>
          <a:r>
            <a:rPr lang="en-US" sz="2200" b="1" kern="1200" spc="-10" dirty="0">
              <a:cs typeface="Calibri"/>
            </a:rPr>
            <a:t>Provider </a:t>
          </a:r>
          <a:r>
            <a:rPr lang="en-US" sz="2200" b="1" kern="1200" spc="-15" dirty="0">
              <a:cs typeface="Calibri"/>
            </a:rPr>
            <a:t>Fraud </a:t>
          </a:r>
          <a:r>
            <a:rPr lang="en-US" sz="2200" b="1" kern="1200" spc="-5" dirty="0">
              <a:cs typeface="Calibri"/>
            </a:rPr>
            <a:t>and Abuse </a:t>
          </a:r>
          <a:r>
            <a:rPr lang="en-US" sz="2200" b="1" kern="1200" spc="-20" dirty="0">
              <a:cs typeface="Calibri"/>
            </a:rPr>
            <a:t>Key</a:t>
          </a:r>
          <a:r>
            <a:rPr lang="en-US" sz="2200" b="1" kern="1200" spc="70" dirty="0">
              <a:cs typeface="Calibri"/>
            </a:rPr>
            <a:t> </a:t>
          </a:r>
          <a:r>
            <a:rPr lang="en-US" sz="2200" b="1" kern="1200" spc="-10" dirty="0">
              <a:cs typeface="Calibri"/>
            </a:rPr>
            <a:t>Indicators:</a:t>
          </a:r>
          <a:endParaRPr lang="en-US" sz="2200" kern="1200" dirty="0"/>
        </a:p>
      </dsp:txBody>
      <dsp:txXfrm>
        <a:off x="398164" y="247731"/>
        <a:ext cx="5159278" cy="479482"/>
      </dsp:txXfrm>
    </dsp:sp>
    <dsp:sp modelId="{ACE5FC0B-6EA7-4051-89B0-3A91A0E90389}">
      <dsp:nvSpPr>
        <dsp:cNvPr id="0" name=""/>
        <dsp:cNvSpPr/>
      </dsp:nvSpPr>
      <dsp:spPr>
        <a:xfrm>
          <a:off x="0" y="2948252"/>
          <a:ext cx="7444509" cy="27216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7777" tIns="374904" rIns="57777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spc="-5" dirty="0">
              <a:cs typeface="Calibri"/>
            </a:rPr>
            <a:t>Enrolling a </a:t>
          </a:r>
          <a:r>
            <a:rPr lang="en-US" sz="1800" kern="1200" spc="-10" dirty="0">
              <a:cs typeface="Calibri"/>
            </a:rPr>
            <a:t>member by </a:t>
          </a:r>
          <a:r>
            <a:rPr lang="en-US" sz="1800" kern="1200" spc="-15" dirty="0">
              <a:cs typeface="Calibri"/>
            </a:rPr>
            <a:t>forging </a:t>
          </a:r>
          <a:r>
            <a:rPr lang="en-US" sz="1800" kern="1200" spc="-5" dirty="0">
              <a:cs typeface="Calibri"/>
            </a:rPr>
            <a:t>a </a:t>
          </a:r>
          <a:r>
            <a:rPr lang="en-US" sz="1800" kern="1200" spc="-10" dirty="0">
              <a:cs typeface="Calibri"/>
            </a:rPr>
            <a:t>signature </a:t>
          </a:r>
          <a:r>
            <a:rPr lang="en-US" sz="1800" kern="1200" spc="-5" dirty="0">
              <a:cs typeface="Calibri"/>
            </a:rPr>
            <a:t>on an application </a:t>
          </a:r>
          <a:r>
            <a:rPr lang="en-US" sz="1800" kern="1200" spc="-15" dirty="0">
              <a:cs typeface="Calibri"/>
            </a:rPr>
            <a:t>for</a:t>
          </a:r>
          <a:r>
            <a:rPr lang="en-US" sz="1800" kern="1200" spc="105" dirty="0">
              <a:cs typeface="Calibri"/>
            </a:rPr>
            <a:t> </a:t>
          </a:r>
          <a:r>
            <a:rPr lang="en-US" sz="1800" kern="1200" spc="-5" dirty="0">
              <a:cs typeface="Calibri"/>
            </a:rPr>
            <a:t>benefits</a:t>
          </a:r>
          <a:endParaRPr lang="en-US" sz="1800" kern="1200" dirty="0"/>
        </a:p>
        <a:p>
          <a:pPr marL="171450" lvl="1" indent="-171450" algn="l" defTabSz="800100">
            <a:lnSpc>
              <a:spcPct val="90000"/>
            </a:lnSpc>
            <a:spcBef>
              <a:spcPct val="0"/>
            </a:spcBef>
            <a:spcAft>
              <a:spcPct val="15000"/>
            </a:spcAft>
            <a:buChar char="•"/>
          </a:pPr>
          <a:r>
            <a:rPr lang="en-US" sz="1800" kern="1200" spc="-5" dirty="0">
              <a:cs typeface="Calibri"/>
            </a:rPr>
            <a:t>Coaching individuals on </a:t>
          </a:r>
          <a:r>
            <a:rPr lang="en-US" sz="1800" kern="1200" spc="-10" dirty="0">
              <a:cs typeface="Calibri"/>
            </a:rPr>
            <a:t>how to </a:t>
          </a:r>
          <a:r>
            <a:rPr lang="en-US" sz="1800" kern="1200" dirty="0">
              <a:cs typeface="Calibri"/>
            </a:rPr>
            <a:t>fill </a:t>
          </a:r>
          <a:r>
            <a:rPr lang="en-US" sz="1800" kern="1200" spc="-5" dirty="0">
              <a:cs typeface="Calibri"/>
            </a:rPr>
            <a:t>out their </a:t>
          </a:r>
          <a:r>
            <a:rPr lang="en-US" sz="1800" kern="1200" spc="-10" dirty="0">
              <a:cs typeface="Calibri"/>
            </a:rPr>
            <a:t>insurance enrollment information by </a:t>
          </a:r>
          <a:r>
            <a:rPr lang="en-US" sz="1800" kern="1200" spc="-5" dirty="0">
              <a:cs typeface="Calibri"/>
            </a:rPr>
            <a:t>supplying  </a:t>
          </a:r>
          <a:r>
            <a:rPr lang="en-US" sz="1800" kern="1200" spc="-10" dirty="0">
              <a:cs typeface="Calibri"/>
            </a:rPr>
            <a:t>false </a:t>
          </a:r>
          <a:r>
            <a:rPr lang="en-US" sz="1800" kern="1200" spc="-5" dirty="0">
              <a:cs typeface="Calibri"/>
            </a:rPr>
            <a:t>or misleading</a:t>
          </a:r>
          <a:r>
            <a:rPr lang="en-US" sz="1800" kern="1200" spc="-45" dirty="0">
              <a:cs typeface="Calibri"/>
            </a:rPr>
            <a:t> </a:t>
          </a:r>
          <a:r>
            <a:rPr lang="en-US" sz="1800" kern="1200" spc="-10" dirty="0">
              <a:cs typeface="Calibri"/>
            </a:rPr>
            <a:t>information</a:t>
          </a:r>
          <a:endParaRPr lang="en-US" sz="1800" kern="1200" dirty="0">
            <a:cs typeface="Calibri"/>
          </a:endParaRPr>
        </a:p>
        <a:p>
          <a:pPr marL="171450" lvl="1" indent="-171450" algn="l" defTabSz="800100">
            <a:lnSpc>
              <a:spcPct val="90000"/>
            </a:lnSpc>
            <a:spcBef>
              <a:spcPct val="0"/>
            </a:spcBef>
            <a:spcAft>
              <a:spcPct val="15000"/>
            </a:spcAft>
            <a:buChar char="•"/>
          </a:pPr>
          <a:r>
            <a:rPr lang="en-US" sz="1800" kern="1200" spc="-5" dirty="0">
              <a:cs typeface="Calibri"/>
            </a:rPr>
            <a:t>Using a </a:t>
          </a:r>
          <a:r>
            <a:rPr lang="en-US" sz="1800" kern="1200" spc="-10" dirty="0">
              <a:cs typeface="Calibri"/>
            </a:rPr>
            <a:t>nonexistent company to enroll </a:t>
          </a:r>
          <a:r>
            <a:rPr lang="en-US" sz="1800" kern="1200" spc="-5" dirty="0">
              <a:cs typeface="Calibri"/>
            </a:rPr>
            <a:t>a </a:t>
          </a:r>
          <a:r>
            <a:rPr lang="en-US" sz="1800" kern="1200" spc="-10" dirty="0">
              <a:cs typeface="Calibri"/>
            </a:rPr>
            <a:t>group </a:t>
          </a:r>
          <a:r>
            <a:rPr lang="en-US" sz="1800" kern="1200" spc="-5" dirty="0">
              <a:cs typeface="Calibri"/>
            </a:rPr>
            <a:t>of</a:t>
          </a:r>
          <a:r>
            <a:rPr lang="en-US" sz="1800" kern="1200" spc="75" dirty="0">
              <a:cs typeface="Calibri"/>
            </a:rPr>
            <a:t> </a:t>
          </a:r>
          <a:r>
            <a:rPr lang="en-US" sz="1800" kern="1200" spc="-5" dirty="0">
              <a:cs typeface="Calibri"/>
            </a:rPr>
            <a:t>individuals</a:t>
          </a:r>
          <a:endParaRPr lang="en-US" sz="1800" kern="1200" dirty="0">
            <a:cs typeface="Calibri"/>
          </a:endParaRPr>
        </a:p>
        <a:p>
          <a:pPr marL="171450" lvl="1" indent="-171450" algn="l" defTabSz="800100">
            <a:lnSpc>
              <a:spcPct val="90000"/>
            </a:lnSpc>
            <a:spcBef>
              <a:spcPct val="0"/>
            </a:spcBef>
            <a:spcAft>
              <a:spcPct val="15000"/>
            </a:spcAft>
            <a:buChar char="•"/>
          </a:pPr>
          <a:r>
            <a:rPr lang="en-US" sz="1800" kern="1200" spc="-5" dirty="0">
              <a:cs typeface="Calibri"/>
            </a:rPr>
            <a:t>Falsifying the </a:t>
          </a:r>
          <a:r>
            <a:rPr lang="en-US" sz="1800" kern="1200" spc="-10" dirty="0">
              <a:cs typeface="Calibri"/>
            </a:rPr>
            <a:t>geographic </a:t>
          </a:r>
          <a:r>
            <a:rPr lang="en-US" sz="1800" kern="1200" spc="-5" dirty="0">
              <a:cs typeface="Calibri"/>
            </a:rPr>
            <a:t>location of a </a:t>
          </a:r>
          <a:r>
            <a:rPr lang="en-US" sz="1800" kern="1200" spc="-10" dirty="0">
              <a:cs typeface="Calibri"/>
            </a:rPr>
            <a:t>group </a:t>
          </a:r>
          <a:r>
            <a:rPr lang="en-US" sz="1800" kern="1200" dirty="0">
              <a:cs typeface="Calibri"/>
            </a:rPr>
            <a:t>in </a:t>
          </a:r>
          <a:r>
            <a:rPr lang="en-US" sz="1800" kern="1200" spc="-10" dirty="0">
              <a:cs typeface="Calibri"/>
            </a:rPr>
            <a:t>order to obtain insurance </a:t>
          </a:r>
          <a:r>
            <a:rPr lang="en-US" sz="1800" kern="1200" spc="-5" dirty="0">
              <a:cs typeface="Calibri"/>
            </a:rPr>
            <a:t>or </a:t>
          </a:r>
          <a:r>
            <a:rPr lang="en-US" sz="1800" kern="1200" spc="-10" dirty="0">
              <a:cs typeface="Calibri"/>
            </a:rPr>
            <a:t>lower premium  </a:t>
          </a:r>
          <a:r>
            <a:rPr lang="en-US" sz="1800" kern="1200" spc="-20" dirty="0">
              <a:cs typeface="Calibri"/>
            </a:rPr>
            <a:t>rates</a:t>
          </a:r>
          <a:endParaRPr lang="en-US" sz="1800" kern="1200" spc="-5" dirty="0">
            <a:cs typeface="Calibri"/>
          </a:endParaRPr>
        </a:p>
        <a:p>
          <a:pPr marL="171450" lvl="1" indent="-171450" algn="l" defTabSz="800100">
            <a:lnSpc>
              <a:spcPct val="90000"/>
            </a:lnSpc>
            <a:spcBef>
              <a:spcPct val="0"/>
            </a:spcBef>
            <a:spcAft>
              <a:spcPct val="15000"/>
            </a:spcAft>
            <a:buNone/>
          </a:pPr>
          <a:r>
            <a:rPr lang="en-US" sz="1800" kern="1200" spc="-5" dirty="0">
              <a:cs typeface="Calibri"/>
            </a:rPr>
            <a:t>*These </a:t>
          </a:r>
          <a:r>
            <a:rPr lang="en-US" sz="1800" kern="1200" spc="-15" dirty="0">
              <a:cs typeface="Calibri"/>
            </a:rPr>
            <a:t>are </a:t>
          </a:r>
          <a:r>
            <a:rPr lang="en-US" sz="1800" kern="1200" spc="-5" dirty="0">
              <a:cs typeface="Calibri"/>
            </a:rPr>
            <a:t>only some </a:t>
          </a:r>
          <a:r>
            <a:rPr lang="en-US" sz="1800" kern="1200" spc="-10" dirty="0">
              <a:cs typeface="Calibri"/>
            </a:rPr>
            <a:t>examples </a:t>
          </a:r>
          <a:r>
            <a:rPr lang="en-US" sz="1800" kern="1200" spc="-5" dirty="0">
              <a:cs typeface="Calibri"/>
            </a:rPr>
            <a:t>of potential f</a:t>
          </a:r>
          <a:r>
            <a:rPr lang="en-US" sz="1800" kern="1200" spc="-10" dirty="0">
              <a:cs typeface="Calibri"/>
            </a:rPr>
            <a:t>raud </a:t>
          </a:r>
          <a:r>
            <a:rPr lang="en-US" sz="1800" kern="1200" spc="-5" dirty="0">
              <a:cs typeface="Calibri"/>
            </a:rPr>
            <a:t>and</a:t>
          </a:r>
          <a:r>
            <a:rPr lang="en-US" sz="1800" kern="1200" spc="70" dirty="0">
              <a:cs typeface="Calibri"/>
            </a:rPr>
            <a:t> </a:t>
          </a:r>
          <a:r>
            <a:rPr lang="en-US" sz="1800" kern="1200" spc="-5" dirty="0">
              <a:cs typeface="Calibri"/>
            </a:rPr>
            <a:t>abuse</a:t>
          </a:r>
          <a:r>
            <a:rPr lang="en-US" sz="1800" kern="1200" spc="-5" dirty="0">
              <a:latin typeface="Calibri"/>
              <a:cs typeface="Calibri"/>
            </a:rPr>
            <a:t>.</a:t>
          </a:r>
          <a:endParaRPr lang="en-US" sz="1800" kern="1200" dirty="0">
            <a:latin typeface="Calibri"/>
            <a:cs typeface="Calibri"/>
          </a:endParaRPr>
        </a:p>
      </dsp:txBody>
      <dsp:txXfrm>
        <a:off x="0" y="2948252"/>
        <a:ext cx="7444509" cy="2721600"/>
      </dsp:txXfrm>
    </dsp:sp>
    <dsp:sp modelId="{286E505B-7E9A-43DC-902B-F5A9CE068462}">
      <dsp:nvSpPr>
        <dsp:cNvPr id="0" name=""/>
        <dsp:cNvSpPr/>
      </dsp:nvSpPr>
      <dsp:spPr>
        <a:xfrm>
          <a:off x="372225" y="2682572"/>
          <a:ext cx="5539042" cy="5313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969" tIns="0" rIns="196969" bIns="0" numCol="1" spcCol="1270" anchor="ctr" anchorCtr="0">
          <a:noAutofit/>
        </a:bodyPr>
        <a:lstStyle/>
        <a:p>
          <a:pPr marL="0" lvl="0" indent="0" algn="l" defTabSz="977900">
            <a:lnSpc>
              <a:spcPct val="90000"/>
            </a:lnSpc>
            <a:spcBef>
              <a:spcPct val="0"/>
            </a:spcBef>
            <a:spcAft>
              <a:spcPct val="35000"/>
            </a:spcAft>
            <a:buNone/>
          </a:pPr>
          <a:r>
            <a:rPr lang="en-US" sz="2200" b="1" kern="1200" spc="-5" dirty="0">
              <a:solidFill>
                <a:schemeClr val="bg1"/>
              </a:solidFill>
              <a:cs typeface="Calibri"/>
            </a:rPr>
            <a:t>Sales </a:t>
          </a:r>
          <a:r>
            <a:rPr lang="en-US" sz="2200" b="1" kern="1200" spc="-10" dirty="0">
              <a:solidFill>
                <a:schemeClr val="bg1"/>
              </a:solidFill>
              <a:cs typeface="Calibri"/>
            </a:rPr>
            <a:t>Agent </a:t>
          </a:r>
          <a:r>
            <a:rPr lang="en-US" sz="2200" b="1" kern="1200" spc="-15" dirty="0">
              <a:solidFill>
                <a:schemeClr val="bg1"/>
              </a:solidFill>
              <a:cs typeface="Calibri"/>
            </a:rPr>
            <a:t>Fraud </a:t>
          </a:r>
          <a:r>
            <a:rPr lang="en-US" sz="2200" b="1" kern="1200" spc="-5" dirty="0">
              <a:solidFill>
                <a:schemeClr val="bg1"/>
              </a:solidFill>
              <a:cs typeface="Calibri"/>
            </a:rPr>
            <a:t>and Abuse </a:t>
          </a:r>
          <a:r>
            <a:rPr lang="en-US" sz="2200" b="1" kern="1200" spc="-20" dirty="0">
              <a:solidFill>
                <a:schemeClr val="bg1"/>
              </a:solidFill>
              <a:cs typeface="Calibri"/>
            </a:rPr>
            <a:t>Key</a:t>
          </a:r>
          <a:r>
            <a:rPr lang="en-US" sz="2200" b="1" kern="1200" spc="40" dirty="0">
              <a:solidFill>
                <a:schemeClr val="bg1"/>
              </a:solidFill>
              <a:cs typeface="Calibri"/>
            </a:rPr>
            <a:t> </a:t>
          </a:r>
          <a:r>
            <a:rPr lang="en-US" sz="2200" b="1" kern="1200" spc="-10" dirty="0">
              <a:solidFill>
                <a:schemeClr val="bg1"/>
              </a:solidFill>
              <a:cs typeface="Calibri"/>
            </a:rPr>
            <a:t>Indicators:</a:t>
          </a:r>
          <a:endParaRPr lang="en-US" sz="2200" kern="1200" dirty="0">
            <a:solidFill>
              <a:schemeClr val="bg1"/>
            </a:solidFill>
            <a:cs typeface="Calibri"/>
          </a:endParaRPr>
        </a:p>
      </dsp:txBody>
      <dsp:txXfrm>
        <a:off x="398164" y="2708511"/>
        <a:ext cx="5487164"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355C0-824B-473F-A6F8-D8EBB5C41623}">
      <dsp:nvSpPr>
        <dsp:cNvPr id="0" name=""/>
        <dsp:cNvSpPr/>
      </dsp:nvSpPr>
      <dsp:spPr>
        <a:xfrm>
          <a:off x="0" y="346681"/>
          <a:ext cx="6578523" cy="1852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0566" tIns="291592" rIns="51056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Inappropriate pharmacy billing:  Billing for medication that was never dispensed; Billing for brand name drugs, but dispensing generics</a:t>
          </a:r>
        </a:p>
        <a:p>
          <a:pPr marL="114300" lvl="1" indent="-114300" algn="l" defTabSz="622300">
            <a:lnSpc>
              <a:spcPct val="90000"/>
            </a:lnSpc>
            <a:spcBef>
              <a:spcPct val="0"/>
            </a:spcBef>
            <a:spcAft>
              <a:spcPct val="15000"/>
            </a:spcAft>
            <a:buChar char="•"/>
          </a:pPr>
          <a:r>
            <a:rPr lang="en-US" sz="1400" kern="1200" dirty="0"/>
            <a:t>Prescription drug shorting:  Intentionally providing less than the prescribed quantity and not informing the patient</a:t>
          </a:r>
        </a:p>
        <a:p>
          <a:pPr marL="114300" lvl="1" indent="-114300" algn="l" defTabSz="622300">
            <a:lnSpc>
              <a:spcPct val="90000"/>
            </a:lnSpc>
            <a:spcBef>
              <a:spcPct val="0"/>
            </a:spcBef>
            <a:spcAft>
              <a:spcPct val="15000"/>
            </a:spcAft>
            <a:buChar char="•"/>
          </a:pPr>
          <a:r>
            <a:rPr lang="en-US" sz="1400" kern="1200" dirty="0"/>
            <a:t>Prescription forging or altering:  Increasing the quantity of tablets or number of refills without the provider’s permission; Substituting more expensive brand name drugs in place of generic drugs</a:t>
          </a:r>
        </a:p>
      </dsp:txBody>
      <dsp:txXfrm>
        <a:off x="0" y="346681"/>
        <a:ext cx="6578523" cy="1852200"/>
      </dsp:txXfrm>
    </dsp:sp>
    <dsp:sp modelId="{C2088457-D83A-4E69-9806-FB6BF0AC21BA}">
      <dsp:nvSpPr>
        <dsp:cNvPr id="0" name=""/>
        <dsp:cNvSpPr/>
      </dsp:nvSpPr>
      <dsp:spPr>
        <a:xfrm>
          <a:off x="328926" y="140041"/>
          <a:ext cx="4604966" cy="41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4057" tIns="0" rIns="174057" bIns="0" numCol="1" spcCol="1270" anchor="ctr" anchorCtr="0">
          <a:noAutofit/>
        </a:bodyPr>
        <a:lstStyle/>
        <a:p>
          <a:pPr marL="0" lvl="0" indent="0" algn="l" defTabSz="622300">
            <a:lnSpc>
              <a:spcPct val="90000"/>
            </a:lnSpc>
            <a:spcBef>
              <a:spcPct val="0"/>
            </a:spcBef>
            <a:spcAft>
              <a:spcPct val="35000"/>
            </a:spcAft>
            <a:buNone/>
          </a:pPr>
          <a:r>
            <a:rPr lang="en-US" sz="1400" b="1" kern="1200"/>
            <a:t>Pharmacy Fraud and Abuse Key Indicators:</a:t>
          </a:r>
          <a:endParaRPr lang="en-US" sz="1400" kern="1200"/>
        </a:p>
      </dsp:txBody>
      <dsp:txXfrm>
        <a:off x="349101" y="160216"/>
        <a:ext cx="4564616" cy="372930"/>
      </dsp:txXfrm>
    </dsp:sp>
    <dsp:sp modelId="{0E05006F-56A0-416B-88FA-FFB4CCD27EB6}">
      <dsp:nvSpPr>
        <dsp:cNvPr id="0" name=""/>
        <dsp:cNvSpPr/>
      </dsp:nvSpPr>
      <dsp:spPr>
        <a:xfrm>
          <a:off x="0" y="2481121"/>
          <a:ext cx="6578523" cy="23373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0566" tIns="291592" rIns="51056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Submitting false claims</a:t>
          </a:r>
        </a:p>
        <a:p>
          <a:pPr marL="114300" lvl="1" indent="-114300" algn="l" defTabSz="622300">
            <a:lnSpc>
              <a:spcPct val="90000"/>
            </a:lnSpc>
            <a:spcBef>
              <a:spcPct val="0"/>
            </a:spcBef>
            <a:spcAft>
              <a:spcPct val="15000"/>
            </a:spcAft>
            <a:buChar char="•"/>
          </a:pPr>
          <a:r>
            <a:rPr lang="en-US" sz="1400" kern="1200" dirty="0"/>
            <a:t>Prescription stockpiling and unlawful sales of goods</a:t>
          </a:r>
        </a:p>
        <a:p>
          <a:pPr marL="114300" lvl="1" indent="-114300" algn="l" defTabSz="622300">
            <a:lnSpc>
              <a:spcPct val="90000"/>
            </a:lnSpc>
            <a:spcBef>
              <a:spcPct val="0"/>
            </a:spcBef>
            <a:spcAft>
              <a:spcPct val="15000"/>
            </a:spcAft>
            <a:buChar char="•"/>
          </a:pPr>
          <a:r>
            <a:rPr lang="en-US" sz="1400" kern="1200" dirty="0"/>
            <a:t>Concealing information about additional coverage in order to lower out-of-pocket payments,  or receiving inappropriate reimbursement from multiple plans</a:t>
          </a:r>
        </a:p>
        <a:p>
          <a:pPr marL="114300" lvl="1" indent="-114300" algn="l" defTabSz="622300">
            <a:lnSpc>
              <a:spcPct val="90000"/>
            </a:lnSpc>
            <a:spcBef>
              <a:spcPct val="0"/>
            </a:spcBef>
            <a:spcAft>
              <a:spcPct val="15000"/>
            </a:spcAft>
            <a:buChar char="•"/>
          </a:pPr>
          <a:r>
            <a:rPr lang="en-US" sz="1400" kern="1200" dirty="0"/>
            <a:t>Identity theft</a:t>
          </a:r>
        </a:p>
        <a:p>
          <a:pPr marL="114300" lvl="1" indent="-114300" algn="l" defTabSz="622300">
            <a:lnSpc>
              <a:spcPct val="90000"/>
            </a:lnSpc>
            <a:spcBef>
              <a:spcPct val="0"/>
            </a:spcBef>
            <a:spcAft>
              <a:spcPct val="15000"/>
            </a:spcAft>
            <a:buChar char="•"/>
          </a:pPr>
          <a:r>
            <a:rPr lang="en-US" sz="1400" kern="1200" dirty="0"/>
            <a:t>Doctor shopping - multiple providers are seen to obtain multiple prescriptions.</a:t>
          </a:r>
        </a:p>
        <a:p>
          <a:pPr marL="228600" lvl="2" indent="-114300" algn="l" defTabSz="622300">
            <a:lnSpc>
              <a:spcPct val="90000"/>
            </a:lnSpc>
            <a:spcBef>
              <a:spcPct val="0"/>
            </a:spcBef>
            <a:spcAft>
              <a:spcPct val="15000"/>
            </a:spcAft>
            <a:buNone/>
          </a:pPr>
          <a:r>
            <a:rPr lang="en-US" sz="1400" kern="1200" dirty="0"/>
            <a:t>*These are only some examples of potential fraud and abuse.</a:t>
          </a:r>
        </a:p>
      </dsp:txBody>
      <dsp:txXfrm>
        <a:off x="0" y="2481121"/>
        <a:ext cx="6578523" cy="2337300"/>
      </dsp:txXfrm>
    </dsp:sp>
    <dsp:sp modelId="{4D9AE436-A561-4C2B-8535-C4C127B1B966}">
      <dsp:nvSpPr>
        <dsp:cNvPr id="0" name=""/>
        <dsp:cNvSpPr/>
      </dsp:nvSpPr>
      <dsp:spPr>
        <a:xfrm>
          <a:off x="328926" y="2274481"/>
          <a:ext cx="4604966" cy="4132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4057" tIns="0" rIns="174057" bIns="0" numCol="1" spcCol="1270" anchor="ctr" anchorCtr="0">
          <a:noAutofit/>
        </a:bodyPr>
        <a:lstStyle/>
        <a:p>
          <a:pPr marL="0" lvl="0" indent="0" algn="l" defTabSz="622300">
            <a:lnSpc>
              <a:spcPct val="90000"/>
            </a:lnSpc>
            <a:spcBef>
              <a:spcPct val="0"/>
            </a:spcBef>
            <a:spcAft>
              <a:spcPct val="35000"/>
            </a:spcAft>
            <a:buNone/>
          </a:pPr>
          <a:r>
            <a:rPr lang="en-US" sz="1400" b="1" kern="1200"/>
            <a:t>Member or Patient Fraud and Abuse Key Indicators:</a:t>
          </a:r>
          <a:endParaRPr lang="en-US" sz="1400" kern="1200"/>
        </a:p>
      </dsp:txBody>
      <dsp:txXfrm>
        <a:off x="349101" y="2294656"/>
        <a:ext cx="4564616"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AB09A7-E7B7-44EF-A556-2050415300DF}">
      <dsp:nvSpPr>
        <dsp:cNvPr id="0" name=""/>
        <dsp:cNvSpPr/>
      </dsp:nvSpPr>
      <dsp:spPr>
        <a:xfrm>
          <a:off x="0" y="810191"/>
          <a:ext cx="6652981" cy="4069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6345" tIns="395732" rIns="516345" bIns="135128" numCol="1" spcCol="1270" anchor="t" anchorCtr="0">
          <a:noAutofit/>
        </a:bodyPr>
        <a:lstStyle/>
        <a:p>
          <a:pPr marL="171450" lvl="1" indent="-171450" algn="l" defTabSz="844550">
            <a:lnSpc>
              <a:spcPct val="90000"/>
            </a:lnSpc>
            <a:spcBef>
              <a:spcPct val="0"/>
            </a:spcBef>
            <a:spcAft>
              <a:spcPct val="15000"/>
            </a:spcAft>
            <a:buFontTx/>
            <a:buChar char="•"/>
          </a:pPr>
          <a:r>
            <a:rPr lang="en-US" sz="1900" kern="1200"/>
            <a:t>Falsification of patient records by an employee</a:t>
          </a:r>
        </a:p>
        <a:p>
          <a:pPr marL="171450" lvl="1" indent="-171450" algn="l" defTabSz="844550">
            <a:lnSpc>
              <a:spcPct val="90000"/>
            </a:lnSpc>
            <a:spcBef>
              <a:spcPct val="0"/>
            </a:spcBef>
            <a:spcAft>
              <a:spcPct val="15000"/>
            </a:spcAft>
            <a:buFontTx/>
            <a:buChar char="•"/>
          </a:pPr>
          <a:r>
            <a:rPr lang="en-US" sz="1900" kern="1200" dirty="0"/>
            <a:t>Recording untrue information in a patient record</a:t>
          </a:r>
        </a:p>
        <a:p>
          <a:pPr marL="342900" lvl="2" indent="-171450" algn="l" defTabSz="844550">
            <a:lnSpc>
              <a:spcPct val="90000"/>
            </a:lnSpc>
            <a:spcBef>
              <a:spcPct val="0"/>
            </a:spcBef>
            <a:spcAft>
              <a:spcPct val="15000"/>
            </a:spcAft>
            <a:buFont typeface="Arial" panose="020B0604020202020204" pitchFamily="34" charset="0"/>
            <a:buChar char="•"/>
          </a:pPr>
          <a:r>
            <a:rPr lang="en-US" sz="1900" kern="1200"/>
            <a:t>Note: If the patients that had their records falsified were being served through a  government program, billing for services related to these documented visits could violate  the U.S. False Claims Act.</a:t>
          </a:r>
        </a:p>
        <a:p>
          <a:pPr marL="171450" lvl="1" indent="-171450" algn="l" defTabSz="844550">
            <a:lnSpc>
              <a:spcPct val="90000"/>
            </a:lnSpc>
            <a:spcBef>
              <a:spcPct val="0"/>
            </a:spcBef>
            <a:spcAft>
              <a:spcPct val="15000"/>
            </a:spcAft>
            <a:buFontTx/>
            <a:buChar char="•"/>
          </a:pPr>
          <a:r>
            <a:rPr lang="en-US" sz="1900" kern="1200"/>
            <a:t>Identity theft</a:t>
          </a:r>
        </a:p>
        <a:p>
          <a:pPr marL="171450" lvl="1" indent="-171450" algn="l" defTabSz="844550">
            <a:lnSpc>
              <a:spcPct val="90000"/>
            </a:lnSpc>
            <a:spcBef>
              <a:spcPct val="0"/>
            </a:spcBef>
            <a:spcAft>
              <a:spcPct val="15000"/>
            </a:spcAft>
            <a:buFontTx/>
            <a:buChar char="•"/>
          </a:pPr>
          <a:r>
            <a:rPr lang="en-US" sz="1900" kern="1200"/>
            <a:t>Using a member’s ID number to obtain prescriptions, services, supplies, etc.</a:t>
          </a:r>
        </a:p>
        <a:p>
          <a:pPr marL="171450" lvl="1" indent="-171450" algn="l" defTabSz="844550">
            <a:lnSpc>
              <a:spcPct val="90000"/>
            </a:lnSpc>
            <a:spcBef>
              <a:spcPct val="0"/>
            </a:spcBef>
            <a:spcAft>
              <a:spcPct val="15000"/>
            </a:spcAft>
            <a:buFont typeface="Symbol" panose="05050102010706020507" pitchFamily="18" charset="2"/>
            <a:buNone/>
          </a:pPr>
          <a:endParaRPr lang="en-US" sz="1900" kern="1200"/>
        </a:p>
        <a:p>
          <a:pPr marL="171450" lvl="1" indent="-171450" algn="l" defTabSz="844550">
            <a:lnSpc>
              <a:spcPct val="90000"/>
            </a:lnSpc>
            <a:spcBef>
              <a:spcPct val="0"/>
            </a:spcBef>
            <a:spcAft>
              <a:spcPct val="15000"/>
            </a:spcAft>
            <a:buFont typeface="Symbol" panose="05050102010706020507" pitchFamily="18" charset="2"/>
            <a:buNone/>
          </a:pPr>
          <a:r>
            <a:rPr lang="en-US" sz="1900" kern="1200"/>
            <a:t>*These are only some examples of potential fraud and abuse.</a:t>
          </a:r>
        </a:p>
      </dsp:txBody>
      <dsp:txXfrm>
        <a:off x="0" y="810191"/>
        <a:ext cx="6652981" cy="4069800"/>
      </dsp:txXfrm>
    </dsp:sp>
    <dsp:sp modelId="{3730538A-B050-4245-9966-EE6017370188}">
      <dsp:nvSpPr>
        <dsp:cNvPr id="0" name=""/>
        <dsp:cNvSpPr/>
      </dsp:nvSpPr>
      <dsp:spPr>
        <a:xfrm>
          <a:off x="332649" y="529751"/>
          <a:ext cx="4657086"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6027" tIns="0" rIns="176027" bIns="0" numCol="1" spcCol="1270" anchor="ctr" anchorCtr="0">
          <a:noAutofit/>
        </a:bodyPr>
        <a:lstStyle/>
        <a:p>
          <a:pPr marL="0" lvl="0" indent="0" algn="l" defTabSz="844550">
            <a:lnSpc>
              <a:spcPct val="90000"/>
            </a:lnSpc>
            <a:spcBef>
              <a:spcPct val="0"/>
            </a:spcBef>
            <a:spcAft>
              <a:spcPct val="35000"/>
            </a:spcAft>
            <a:buNone/>
          </a:pPr>
          <a:r>
            <a:rPr lang="en-US" sz="1900" b="1" kern="1200" dirty="0"/>
            <a:t>Employee Fraud and Abuse Key Indicators:</a:t>
          </a:r>
          <a:endParaRPr lang="en-US" sz="1900" kern="1200" dirty="0"/>
        </a:p>
      </dsp:txBody>
      <dsp:txXfrm>
        <a:off x="360029" y="557131"/>
        <a:ext cx="4602326"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FE64-0A04-4C59-851D-3DEE5B706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CEECC7-58C0-45EC-BA36-9A6F4B5721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314498-9BC1-48AA-A17C-10226F05CCAB}"/>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5" name="Footer Placeholder 4">
            <a:extLst>
              <a:ext uri="{FF2B5EF4-FFF2-40B4-BE49-F238E27FC236}">
                <a16:creationId xmlns:a16="http://schemas.microsoft.com/office/drawing/2014/main" id="{A64D63D4-5732-4F1D-B904-8BF60405BF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71EE9F-8C29-4E6B-9A2F-B0D6005A5429}"/>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51316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DE5F8-7839-4A9F-9F3C-0C67F25A5F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496332-87AA-4181-AD92-849E05F3BF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6236A0-0967-40C3-AC34-262FC5E92A2D}"/>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5" name="Footer Placeholder 4">
            <a:extLst>
              <a:ext uri="{FF2B5EF4-FFF2-40B4-BE49-F238E27FC236}">
                <a16:creationId xmlns:a16="http://schemas.microsoft.com/office/drawing/2014/main" id="{308458F4-FF32-4CA7-A7ED-D367C5D02D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696913-70E9-4CA7-B90E-4BE7117ED793}"/>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9326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0B10C-30E5-47A1-A890-4EE3A576D5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C901F9-9EE7-440F-BD3A-D28D42D1F9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1E5-0E7C-477D-B663-30D43BD8474E}"/>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5" name="Footer Placeholder 4">
            <a:extLst>
              <a:ext uri="{FF2B5EF4-FFF2-40B4-BE49-F238E27FC236}">
                <a16:creationId xmlns:a16="http://schemas.microsoft.com/office/drawing/2014/main" id="{10E989F9-ACD8-424A-B523-A671C0D473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F1EA1D-FEF8-4754-B18F-0794659B9175}"/>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30386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DCA6-B580-4C71-907E-D8A217A4D3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17A015-4AFD-4DAB-9A77-CEF54C6EBD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4DC0DC-6FB6-417A-9F11-B5C08955B063}"/>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5" name="Footer Placeholder 4">
            <a:extLst>
              <a:ext uri="{FF2B5EF4-FFF2-40B4-BE49-F238E27FC236}">
                <a16:creationId xmlns:a16="http://schemas.microsoft.com/office/drawing/2014/main" id="{08C05779-21AF-4306-A4AE-F205A152DF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3EE07E-8572-4435-9AAA-4B14B5F5205E}"/>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265002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218C7-21A4-43DE-8922-F5BA8FEDA8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1F6D79-5CFA-4791-AF25-B87C9A90F9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6CE69B-EC27-449B-9109-8CD9DD76E802}"/>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5" name="Footer Placeholder 4">
            <a:extLst>
              <a:ext uri="{FF2B5EF4-FFF2-40B4-BE49-F238E27FC236}">
                <a16:creationId xmlns:a16="http://schemas.microsoft.com/office/drawing/2014/main" id="{0AAF8818-69DA-481F-942A-4A9BEFF6201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3598CE-56DF-4507-B23E-C78C5D10C669}"/>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1690543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0D6B3-BEAC-4512-B277-AF30E8C8EF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A65991-DF02-4993-89A8-B6247A0A07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92D3B-BD21-4E80-AC12-929A1F22AD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8334FE-9C46-46D9-AF5A-544AB73B0CC9}"/>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6" name="Footer Placeholder 5">
            <a:extLst>
              <a:ext uri="{FF2B5EF4-FFF2-40B4-BE49-F238E27FC236}">
                <a16:creationId xmlns:a16="http://schemas.microsoft.com/office/drawing/2014/main" id="{1D873760-5E59-4416-BB7D-C362D2E3B63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9257EC6-7525-4A13-94CE-5ACA16F7DC84}"/>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305121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78954-FFBE-461C-9E30-68C0E0B717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A08AB0-D64F-4659-B843-B2CEC9AF9E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55E396-3D2F-4ED9-9764-EAEB223350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3E0143-21F7-410B-A4C4-72AB2A4BF6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1A6A87-BDEE-4030-B5CD-21B08B2766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003653-11DA-4E09-B84B-D4A84DAD873B}"/>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8" name="Footer Placeholder 7">
            <a:extLst>
              <a:ext uri="{FF2B5EF4-FFF2-40B4-BE49-F238E27FC236}">
                <a16:creationId xmlns:a16="http://schemas.microsoft.com/office/drawing/2014/main" id="{0F9C37DA-1E62-4EFE-9871-0BDED1996A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9B1864E-343B-49EC-B87C-B90F4EA60A59}"/>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3789145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41967-F651-4D79-AFD9-B45420D235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F68A60-B0FD-4401-98C5-1CF3AFF27968}"/>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4" name="Footer Placeholder 3">
            <a:extLst>
              <a:ext uri="{FF2B5EF4-FFF2-40B4-BE49-F238E27FC236}">
                <a16:creationId xmlns:a16="http://schemas.microsoft.com/office/drawing/2014/main" id="{58990144-7F85-4B03-BF71-25CE74F0635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EFFE9F8-6611-4C36-B55A-46EF558C5A78}"/>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65418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8B3744-E742-4BBF-8101-0D4F6A3CE1DB}"/>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3" name="Footer Placeholder 2">
            <a:extLst>
              <a:ext uri="{FF2B5EF4-FFF2-40B4-BE49-F238E27FC236}">
                <a16:creationId xmlns:a16="http://schemas.microsoft.com/office/drawing/2014/main" id="{3FDD1AB5-2084-4748-82D8-65C4903D7E6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C23CA08-B20F-40D1-A598-EF5934163A8A}"/>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852169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3DE7D-8169-4B6B-A6A5-6F8BD5E2D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101C3-DB8C-407F-AFA2-2FE47ECDEC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0D00B2-85A4-4742-8D6C-95D8AF511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FDEFC-43BF-4966-818E-45B8CB93C44A}"/>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6" name="Footer Placeholder 5">
            <a:extLst>
              <a:ext uri="{FF2B5EF4-FFF2-40B4-BE49-F238E27FC236}">
                <a16:creationId xmlns:a16="http://schemas.microsoft.com/office/drawing/2014/main" id="{0391E4A2-1D8A-4B33-BC91-CC528518043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45E221-B93E-4006-83B5-3BCD5B41574E}"/>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269255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F7B7F-E83F-46CC-8318-8CB13B61A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E5A68-3912-4C22-A8A7-2DB5BD5B7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E052A9E-DEE0-4E1D-B0D1-C12DDE3A4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C8A675-C047-4867-9EFA-5940E288A1B9}"/>
              </a:ext>
            </a:extLst>
          </p:cNvPr>
          <p:cNvSpPr>
            <a:spLocks noGrp="1"/>
          </p:cNvSpPr>
          <p:nvPr>
            <p:ph type="dt" sz="half" idx="10"/>
          </p:nvPr>
        </p:nvSpPr>
        <p:spPr/>
        <p:txBody>
          <a:bodyPr/>
          <a:lstStyle/>
          <a:p>
            <a:fld id="{50627684-1AD3-42A3-89B7-C63DDF85AF49}" type="datetimeFigureOut">
              <a:rPr lang="en-US" smtClean="0"/>
              <a:t>10/27/2021</a:t>
            </a:fld>
            <a:endParaRPr lang="en-US" dirty="0"/>
          </a:p>
        </p:txBody>
      </p:sp>
      <p:sp>
        <p:nvSpPr>
          <p:cNvPr id="6" name="Footer Placeholder 5">
            <a:extLst>
              <a:ext uri="{FF2B5EF4-FFF2-40B4-BE49-F238E27FC236}">
                <a16:creationId xmlns:a16="http://schemas.microsoft.com/office/drawing/2014/main" id="{2958EF0B-C0AF-417C-AA60-94C5E97127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597840-FB09-4348-9827-C2175461BB4F}"/>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3867556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2A7674-B48A-48B1-A9C4-9321FEC020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BAB1BE-4453-4C4B-B7B5-3EE563BF0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34ACC-3E0B-4CBF-A805-4E650D9F10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27684-1AD3-42A3-89B7-C63DDF85AF49}" type="datetimeFigureOut">
              <a:rPr lang="en-US" smtClean="0"/>
              <a:t>10/27/2021</a:t>
            </a:fld>
            <a:endParaRPr lang="en-US" dirty="0"/>
          </a:p>
        </p:txBody>
      </p:sp>
      <p:sp>
        <p:nvSpPr>
          <p:cNvPr id="5" name="Footer Placeholder 4">
            <a:extLst>
              <a:ext uri="{FF2B5EF4-FFF2-40B4-BE49-F238E27FC236}">
                <a16:creationId xmlns:a16="http://schemas.microsoft.com/office/drawing/2014/main" id="{143F511F-0827-40DD-A93B-734576CB71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23F6B42-C2DC-4D67-81F1-141361B66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44D0E-C1F8-4F38-8D6D-54451796B6AE}" type="slidenum">
              <a:rPr lang="en-US" smtClean="0"/>
              <a:t>‹#›</a:t>
            </a:fld>
            <a:endParaRPr lang="en-US" dirty="0"/>
          </a:p>
        </p:txBody>
      </p:sp>
    </p:spTree>
    <p:extLst>
      <p:ext uri="{BB962C8B-B14F-4D97-AF65-F5344CB8AC3E}">
        <p14:creationId xmlns:p14="http://schemas.microsoft.com/office/powerpoint/2010/main" val="1191718057"/>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C1FA114-8EF8-4E7C-A20D-CE1C142B7D2F}"/>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Fraud, Waste &amp; Abuse Overview: </a:t>
            </a:r>
            <a:br>
              <a:rPr lang="en-US" sz="4800" dirty="0">
                <a:solidFill>
                  <a:srgbClr val="FFFFFF"/>
                </a:solidFill>
              </a:rPr>
            </a:br>
            <a:r>
              <a:rPr lang="en-US" sz="4800" dirty="0">
                <a:solidFill>
                  <a:srgbClr val="FFFFFF"/>
                </a:solidFill>
              </a:rPr>
              <a:t>General Compliance Training</a:t>
            </a:r>
          </a:p>
        </p:txBody>
      </p:sp>
      <p:sp>
        <p:nvSpPr>
          <p:cNvPr id="3" name="Subtitle 2">
            <a:extLst>
              <a:ext uri="{FF2B5EF4-FFF2-40B4-BE49-F238E27FC236}">
                <a16:creationId xmlns:a16="http://schemas.microsoft.com/office/drawing/2014/main" id="{9B16060D-3BE8-49D5-B8D6-C3CD005B57A8}"/>
              </a:ext>
            </a:extLst>
          </p:cNvPr>
          <p:cNvSpPr>
            <a:spLocks noGrp="1"/>
          </p:cNvSpPr>
          <p:nvPr>
            <p:ph type="subTitle" idx="1"/>
          </p:nvPr>
        </p:nvSpPr>
        <p:spPr>
          <a:xfrm>
            <a:off x="1350682" y="4870824"/>
            <a:ext cx="10005951" cy="1458258"/>
          </a:xfrm>
        </p:spPr>
        <p:txBody>
          <a:bodyPr anchor="ctr">
            <a:normAutofit/>
          </a:bodyPr>
          <a:lstStyle/>
          <a:p>
            <a:pPr algn="l"/>
            <a:r>
              <a:rPr lang="en-US" dirty="0"/>
              <a:t>2021</a:t>
            </a:r>
          </a:p>
        </p:txBody>
      </p:sp>
    </p:spTree>
    <p:extLst>
      <p:ext uri="{BB962C8B-B14F-4D97-AF65-F5344CB8AC3E}">
        <p14:creationId xmlns:p14="http://schemas.microsoft.com/office/powerpoint/2010/main" val="4177772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0C6359C-38ED-4B95-913F-9EC52D86525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Examples of Suspicious Activity </a:t>
            </a:r>
          </a:p>
        </p:txBody>
      </p:sp>
      <p:graphicFrame>
        <p:nvGraphicFramePr>
          <p:cNvPr id="5" name="Content Placeholder 2">
            <a:extLst>
              <a:ext uri="{FF2B5EF4-FFF2-40B4-BE49-F238E27FC236}">
                <a16:creationId xmlns:a16="http://schemas.microsoft.com/office/drawing/2014/main" id="{A7624E30-471B-474A-90E9-C41B039F5314}"/>
              </a:ext>
            </a:extLst>
          </p:cNvPr>
          <p:cNvGraphicFramePr>
            <a:graphicFrameLocks noGrp="1"/>
          </p:cNvGraphicFramePr>
          <p:nvPr>
            <p:ph idx="1"/>
            <p:extLst>
              <p:ext uri="{D42A27DB-BD31-4B8C-83A1-F6EECF244321}">
                <p14:modId xmlns:p14="http://schemas.microsoft.com/office/powerpoint/2010/main" val="2301328525"/>
              </p:ext>
            </p:extLst>
          </p:nvPr>
        </p:nvGraphicFramePr>
        <p:xfrm>
          <a:off x="5116653" y="933454"/>
          <a:ext cx="6578523" cy="4958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8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AF66C53-E2A1-4759-97EC-8A067DC0CEF5}"/>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Examples of Suspicious Activity </a:t>
            </a:r>
          </a:p>
        </p:txBody>
      </p:sp>
      <p:graphicFrame>
        <p:nvGraphicFramePr>
          <p:cNvPr id="5" name="Content Placeholder 2">
            <a:extLst>
              <a:ext uri="{FF2B5EF4-FFF2-40B4-BE49-F238E27FC236}">
                <a16:creationId xmlns:a16="http://schemas.microsoft.com/office/drawing/2014/main" id="{3674CCFE-C081-4E9F-BDE1-3881C147381B}"/>
              </a:ext>
            </a:extLst>
          </p:cNvPr>
          <p:cNvGraphicFramePr>
            <a:graphicFrameLocks noGrp="1"/>
          </p:cNvGraphicFramePr>
          <p:nvPr>
            <p:ph idx="1"/>
            <p:extLst>
              <p:ext uri="{D42A27DB-BD31-4B8C-83A1-F6EECF244321}">
                <p14:modId xmlns:p14="http://schemas.microsoft.com/office/powerpoint/2010/main" val="1520550493"/>
              </p:ext>
            </p:extLst>
          </p:nvPr>
        </p:nvGraphicFramePr>
        <p:xfrm>
          <a:off x="5119918" y="627001"/>
          <a:ext cx="6652981" cy="5409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842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D087932-90AB-41A6-97F2-2074D4B3F79E}"/>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rPr>
              <a:t>Correct</a:t>
            </a:r>
          </a:p>
        </p:txBody>
      </p:sp>
      <p:sp>
        <p:nvSpPr>
          <p:cNvPr id="3" name="Content Placeholder 2">
            <a:extLst>
              <a:ext uri="{FF2B5EF4-FFF2-40B4-BE49-F238E27FC236}">
                <a16:creationId xmlns:a16="http://schemas.microsoft.com/office/drawing/2014/main" id="{281AD9A5-780B-4DA3-9282-F0C0F9D0207B}"/>
              </a:ext>
            </a:extLst>
          </p:cNvPr>
          <p:cNvSpPr>
            <a:spLocks noGrp="1"/>
          </p:cNvSpPr>
          <p:nvPr>
            <p:ph idx="1"/>
          </p:nvPr>
        </p:nvSpPr>
        <p:spPr>
          <a:xfrm>
            <a:off x="4810259" y="649480"/>
            <a:ext cx="6555347" cy="5546047"/>
          </a:xfrm>
        </p:spPr>
        <p:txBody>
          <a:bodyPr anchor="ctr">
            <a:normAutofit/>
          </a:bodyPr>
          <a:lstStyle/>
          <a:p>
            <a:pPr marL="0" indent="0">
              <a:buNone/>
            </a:pPr>
            <a:r>
              <a:rPr lang="en-US" sz="2000" dirty="0"/>
              <a:t>Prompt response and corrective action for detected offenses are important parts of the Prevent, Detect and Correct lifecycle.  This includes, but is not limited to:</a:t>
            </a:r>
          </a:p>
          <a:p>
            <a:r>
              <a:rPr lang="en-US" sz="2000" dirty="0"/>
              <a:t>Investigate: It is important for the appropriate department to conduct a timely, well-documented and reasonable inquiry or investigation into the detected offense.</a:t>
            </a:r>
          </a:p>
          <a:p>
            <a:r>
              <a:rPr lang="en-US" sz="2000" dirty="0"/>
              <a:t>Notify Provider(s): If the detected offense impacts a provider, notification, education and recovery efforts may be warranted by the appropriate team.</a:t>
            </a:r>
          </a:p>
          <a:p>
            <a:r>
              <a:rPr lang="en-US" sz="2000" dirty="0"/>
              <a:t>Refer to enforcement agency:  Refer suspected healthcare fraud, waste and abuse matters to law enforcement and regulatory agencies as appropriate or as required by law.</a:t>
            </a:r>
          </a:p>
        </p:txBody>
      </p:sp>
    </p:spTree>
    <p:extLst>
      <p:ext uri="{BB962C8B-B14F-4D97-AF65-F5344CB8AC3E}">
        <p14:creationId xmlns:p14="http://schemas.microsoft.com/office/powerpoint/2010/main" val="1586778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BFA8E-14EC-42C5-9F70-CC14E5C36006}"/>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rPr>
              <a:t>Report</a:t>
            </a:r>
          </a:p>
        </p:txBody>
      </p:sp>
      <p:sp>
        <p:nvSpPr>
          <p:cNvPr id="3" name="Content Placeholder 2">
            <a:extLst>
              <a:ext uri="{FF2B5EF4-FFF2-40B4-BE49-F238E27FC236}">
                <a16:creationId xmlns:a16="http://schemas.microsoft.com/office/drawing/2014/main" id="{7A5098B2-D7F2-40EB-A9D3-870EDA4D7047}"/>
              </a:ext>
            </a:extLst>
          </p:cNvPr>
          <p:cNvSpPr>
            <a:spLocks noGrp="1"/>
          </p:cNvSpPr>
          <p:nvPr>
            <p:ph idx="1"/>
          </p:nvPr>
        </p:nvSpPr>
        <p:spPr>
          <a:xfrm>
            <a:off x="4810259" y="649480"/>
            <a:ext cx="6555347" cy="5546047"/>
          </a:xfrm>
        </p:spPr>
        <p:txBody>
          <a:bodyPr anchor="ctr">
            <a:normAutofit/>
          </a:bodyPr>
          <a:lstStyle/>
          <a:p>
            <a:endParaRPr lang="en-US" sz="2000" dirty="0"/>
          </a:p>
          <a:p>
            <a:pPr marL="0" indent="0">
              <a:buNone/>
            </a:pPr>
            <a:r>
              <a:rPr lang="en-US" sz="2000" dirty="0"/>
              <a:t>Do you know where to report suspicious situations? Here are some options:</a:t>
            </a:r>
          </a:p>
          <a:p>
            <a:r>
              <a:rPr lang="en-US" sz="2000" dirty="0"/>
              <a:t>Healthcare Fraud Tip Line</a:t>
            </a:r>
          </a:p>
          <a:p>
            <a:r>
              <a:rPr lang="en-US" sz="2000" dirty="0"/>
              <a:t>Phone: &lt;insert company fraud hotline number&gt;</a:t>
            </a:r>
          </a:p>
          <a:p>
            <a:r>
              <a:rPr lang="en-US" sz="2000" dirty="0"/>
              <a:t>Online: &lt;insert applicable resource&gt;</a:t>
            </a:r>
          </a:p>
          <a:p>
            <a:r>
              <a:rPr lang="en-US" sz="2000" dirty="0"/>
              <a:t>&lt;enter information regarding where your employees can report suspicious activity&gt;</a:t>
            </a:r>
          </a:p>
          <a:p>
            <a:r>
              <a:rPr lang="en-US" sz="2000" dirty="0"/>
              <a:t>&lt;insert your company’s non-retaliation policy&gt;</a:t>
            </a:r>
          </a:p>
        </p:txBody>
      </p:sp>
    </p:spTree>
    <p:extLst>
      <p:ext uri="{BB962C8B-B14F-4D97-AF65-F5344CB8AC3E}">
        <p14:creationId xmlns:p14="http://schemas.microsoft.com/office/powerpoint/2010/main" val="2415175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788A6D-AB42-4236-A9CC-BA98D176B497}"/>
              </a:ext>
            </a:extLst>
          </p:cNvPr>
          <p:cNvSpPr>
            <a:spLocks noGrp="1"/>
          </p:cNvSpPr>
          <p:nvPr>
            <p:ph type="title"/>
          </p:nvPr>
        </p:nvSpPr>
        <p:spPr>
          <a:xfrm>
            <a:off x="331234" y="1255172"/>
            <a:ext cx="3200400" cy="4461163"/>
          </a:xfrm>
        </p:spPr>
        <p:txBody>
          <a:bodyPr>
            <a:normAutofit/>
          </a:bodyPr>
          <a:lstStyle/>
          <a:p>
            <a:r>
              <a:rPr lang="en-US" dirty="0">
                <a:solidFill>
                  <a:srgbClr val="FFFFFF"/>
                </a:solidFill>
              </a:rPr>
              <a:t>Enforcement Awareness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AAF46E6-691E-4AFD-817C-B549CE1C6E77}"/>
              </a:ext>
            </a:extLst>
          </p:cNvPr>
          <p:cNvSpPr>
            <a:spLocks noGrp="1"/>
          </p:cNvSpPr>
          <p:nvPr>
            <p:ph idx="1"/>
          </p:nvPr>
        </p:nvSpPr>
        <p:spPr>
          <a:xfrm>
            <a:off x="4447308" y="591344"/>
            <a:ext cx="6906491" cy="5585619"/>
          </a:xfrm>
        </p:spPr>
        <p:txBody>
          <a:bodyPr anchor="ctr">
            <a:normAutofit/>
          </a:bodyPr>
          <a:lstStyle/>
          <a:p>
            <a:pPr marL="0" marR="124460" indent="0">
              <a:buNone/>
            </a:pPr>
            <a:r>
              <a:rPr lang="en-US" sz="2000" spc="-5" dirty="0">
                <a:cs typeface="Calibri"/>
              </a:rPr>
              <a:t>Health</a:t>
            </a:r>
            <a:r>
              <a:rPr lang="en-US" sz="2000" spc="-15" dirty="0">
                <a:cs typeface="Calibri"/>
              </a:rPr>
              <a:t>care </a:t>
            </a:r>
            <a:r>
              <a:rPr lang="en-US" sz="2000" spc="-10" dirty="0">
                <a:cs typeface="Calibri"/>
              </a:rPr>
              <a:t>fraud, waste </a:t>
            </a:r>
            <a:r>
              <a:rPr lang="en-US" sz="2000" spc="-5" dirty="0">
                <a:cs typeface="Calibri"/>
              </a:rPr>
              <a:t>and abuse </a:t>
            </a:r>
            <a:r>
              <a:rPr lang="en-US" sz="2000" dirty="0">
                <a:cs typeface="Calibri"/>
              </a:rPr>
              <a:t>is </a:t>
            </a:r>
            <a:r>
              <a:rPr lang="en-US" sz="2000" spc="-5" dirty="0">
                <a:cs typeface="Calibri"/>
              </a:rPr>
              <a:t>on the rise. </a:t>
            </a:r>
            <a:r>
              <a:rPr lang="en-US" sz="2000" spc="-10" dirty="0">
                <a:cs typeface="Calibri"/>
              </a:rPr>
              <a:t>Anti-fraud </a:t>
            </a:r>
            <a:r>
              <a:rPr lang="en-US" sz="2000" spc="-5" dirty="0">
                <a:cs typeface="Calibri"/>
              </a:rPr>
              <a:t>and abuse </a:t>
            </a:r>
            <a:r>
              <a:rPr lang="en-US" sz="2000" spc="-10" dirty="0">
                <a:cs typeface="Calibri"/>
              </a:rPr>
              <a:t>laws protect insurers, </a:t>
            </a:r>
            <a:r>
              <a:rPr lang="en-US" sz="2000" spc="-5" dirty="0">
                <a:cs typeface="Calibri"/>
              </a:rPr>
              <a:t>their </a:t>
            </a:r>
            <a:r>
              <a:rPr lang="en-US" sz="2000" spc="-10" dirty="0">
                <a:cs typeface="Calibri"/>
              </a:rPr>
              <a:t>employees </a:t>
            </a:r>
            <a:r>
              <a:rPr lang="en-US" sz="2000" spc="-5" dirty="0">
                <a:cs typeface="Calibri"/>
              </a:rPr>
              <a:t>and </a:t>
            </a:r>
            <a:r>
              <a:rPr lang="en-US" sz="2000" spc="-10" dirty="0">
                <a:cs typeface="Calibri"/>
              </a:rPr>
              <a:t>members, </a:t>
            </a:r>
            <a:r>
              <a:rPr lang="en-US" sz="2000" spc="-5" dirty="0">
                <a:cs typeface="Calibri"/>
              </a:rPr>
              <a:t>as </a:t>
            </a:r>
            <a:r>
              <a:rPr lang="en-US" sz="2000" spc="-10" dirty="0">
                <a:cs typeface="Calibri"/>
              </a:rPr>
              <a:t>well </a:t>
            </a:r>
            <a:r>
              <a:rPr lang="en-US" sz="2000" spc="-5" dirty="0">
                <a:cs typeface="Calibri"/>
              </a:rPr>
              <a:t>as </a:t>
            </a:r>
            <a:r>
              <a:rPr lang="en-US" sz="2000" dirty="0">
                <a:cs typeface="Calibri"/>
              </a:rPr>
              <a:t>public </a:t>
            </a:r>
            <a:r>
              <a:rPr lang="en-US" sz="2000" spc="-5" dirty="0">
                <a:cs typeface="Calibri"/>
              </a:rPr>
              <a:t>health benefit </a:t>
            </a:r>
            <a:r>
              <a:rPr lang="en-US" sz="2000" spc="-15" dirty="0">
                <a:cs typeface="Calibri"/>
              </a:rPr>
              <a:t>programs </a:t>
            </a:r>
            <a:r>
              <a:rPr lang="en-US" sz="2000" spc="-5" dirty="0">
                <a:cs typeface="Calibri"/>
              </a:rPr>
              <a:t>and </a:t>
            </a:r>
            <a:r>
              <a:rPr lang="en-US" sz="2000" spc="-15" dirty="0">
                <a:cs typeface="Calibri"/>
              </a:rPr>
              <a:t>taxpayer</a:t>
            </a:r>
            <a:r>
              <a:rPr lang="en-US" sz="2000" spc="170" dirty="0">
                <a:cs typeface="Calibri"/>
              </a:rPr>
              <a:t> </a:t>
            </a:r>
            <a:r>
              <a:rPr lang="en-US" sz="2000" spc="-10" dirty="0">
                <a:cs typeface="Calibri"/>
              </a:rPr>
              <a:t>dollars.</a:t>
            </a:r>
          </a:p>
          <a:p>
            <a:pPr marL="0" marR="124460" indent="0">
              <a:buNone/>
            </a:pPr>
            <a:endParaRPr lang="en-US" sz="2000" spc="-10" dirty="0">
              <a:cs typeface="Calibri"/>
            </a:endParaRPr>
          </a:p>
          <a:p>
            <a:pPr marL="0" marR="124460" indent="0">
              <a:buNone/>
            </a:pPr>
            <a:r>
              <a:rPr lang="en-US" sz="2000" b="1" spc="-10" dirty="0">
                <a:cs typeface="Calibri"/>
              </a:rPr>
              <a:t>Legal</a:t>
            </a:r>
            <a:r>
              <a:rPr lang="en-US" sz="2000" b="1" spc="-95" dirty="0">
                <a:cs typeface="Calibri"/>
              </a:rPr>
              <a:t> </a:t>
            </a:r>
            <a:r>
              <a:rPr lang="en-US" sz="2000" b="1" spc="-5" dirty="0">
                <a:cs typeface="Calibri"/>
              </a:rPr>
              <a:t>Consequences</a:t>
            </a:r>
            <a:endParaRPr lang="en-US" sz="2000" dirty="0">
              <a:cs typeface="Calibri"/>
            </a:endParaRPr>
          </a:p>
          <a:p>
            <a:pPr marL="0" marR="124460" indent="0">
              <a:buNone/>
            </a:pPr>
            <a:r>
              <a:rPr lang="en-US" sz="2000" spc="-10" dirty="0">
                <a:cs typeface="Calibri"/>
              </a:rPr>
              <a:t>There </a:t>
            </a:r>
            <a:r>
              <a:rPr lang="en-US" sz="2000" spc="-15" dirty="0">
                <a:cs typeface="Calibri"/>
              </a:rPr>
              <a:t>are legal consequences for </a:t>
            </a:r>
            <a:r>
              <a:rPr lang="en-US" sz="2000" spc="-10" dirty="0">
                <a:cs typeface="Calibri"/>
              </a:rPr>
              <a:t>committing fraud, waste </a:t>
            </a:r>
            <a:r>
              <a:rPr lang="en-US" sz="2000" spc="-5" dirty="0">
                <a:cs typeface="Calibri"/>
              </a:rPr>
              <a:t>and abuse. The actual </a:t>
            </a:r>
            <a:r>
              <a:rPr lang="en-US" sz="2000" spc="-10" dirty="0">
                <a:cs typeface="Calibri"/>
              </a:rPr>
              <a:t>consequence </a:t>
            </a:r>
            <a:r>
              <a:rPr lang="en-US" sz="2000" spc="-5" dirty="0">
                <a:cs typeface="Calibri"/>
              </a:rPr>
              <a:t>depends on the</a:t>
            </a:r>
            <a:r>
              <a:rPr lang="en-US" sz="2000" spc="-20" dirty="0">
                <a:cs typeface="Calibri"/>
              </a:rPr>
              <a:t> </a:t>
            </a:r>
            <a:r>
              <a:rPr lang="en-US" sz="2000" spc="-5" dirty="0">
                <a:cs typeface="Calibri"/>
              </a:rPr>
              <a:t>violation.  The </a:t>
            </a:r>
            <a:r>
              <a:rPr lang="en-US" sz="2000" spc="-10" dirty="0">
                <a:cs typeface="Calibri"/>
              </a:rPr>
              <a:t>following </a:t>
            </a:r>
            <a:r>
              <a:rPr lang="en-US" sz="2000" spc="-15" dirty="0">
                <a:cs typeface="Calibri"/>
              </a:rPr>
              <a:t>are </a:t>
            </a:r>
            <a:r>
              <a:rPr lang="en-US" sz="2000" spc="-5" dirty="0">
                <a:cs typeface="Calibri"/>
              </a:rPr>
              <a:t>potential penalties:</a:t>
            </a:r>
            <a:endParaRPr lang="en-US" sz="2000" dirty="0">
              <a:cs typeface="Calibri"/>
            </a:endParaRPr>
          </a:p>
          <a:p>
            <a:pPr marL="365125" indent="-286385">
              <a:spcBef>
                <a:spcPts val="165"/>
              </a:spcBef>
              <a:tabLst>
                <a:tab pos="365125" algn="l"/>
                <a:tab pos="365760" algn="l"/>
              </a:tabLst>
            </a:pPr>
            <a:r>
              <a:rPr lang="en-US" sz="2000" spc="-5" dirty="0">
                <a:cs typeface="Calibri"/>
              </a:rPr>
              <a:t>Civil </a:t>
            </a:r>
            <a:r>
              <a:rPr lang="en-US" sz="2000" spc="-10" dirty="0">
                <a:cs typeface="Calibri"/>
              </a:rPr>
              <a:t>Money</a:t>
            </a:r>
            <a:r>
              <a:rPr lang="en-US" sz="2000" spc="-65" dirty="0">
                <a:cs typeface="Calibri"/>
              </a:rPr>
              <a:t> </a:t>
            </a:r>
            <a:r>
              <a:rPr lang="en-US" sz="2000" spc="-5" dirty="0">
                <a:cs typeface="Calibri"/>
              </a:rPr>
              <a:t>Penalties</a:t>
            </a:r>
            <a:endParaRPr lang="en-US" sz="2000" dirty="0">
              <a:cs typeface="Calibri"/>
            </a:endParaRPr>
          </a:p>
          <a:p>
            <a:pPr marL="365125" indent="-286385">
              <a:spcBef>
                <a:spcPts val="190"/>
              </a:spcBef>
              <a:tabLst>
                <a:tab pos="365125" algn="l"/>
                <a:tab pos="365760" algn="l"/>
              </a:tabLst>
            </a:pPr>
            <a:r>
              <a:rPr lang="en-US" sz="2000" spc="-5" dirty="0">
                <a:cs typeface="Calibri"/>
              </a:rPr>
              <a:t>Criminal</a:t>
            </a:r>
            <a:r>
              <a:rPr lang="en-US" sz="2000" spc="-90" dirty="0">
                <a:cs typeface="Calibri"/>
              </a:rPr>
              <a:t> </a:t>
            </a:r>
            <a:r>
              <a:rPr lang="en-US" sz="2000" spc="-5" dirty="0">
                <a:cs typeface="Calibri"/>
              </a:rPr>
              <a:t>Conviction/Fines</a:t>
            </a:r>
            <a:endParaRPr lang="en-US" sz="2000" dirty="0">
              <a:cs typeface="Calibri"/>
            </a:endParaRPr>
          </a:p>
          <a:p>
            <a:pPr marL="365125" indent="-286385">
              <a:spcBef>
                <a:spcPts val="190"/>
              </a:spcBef>
              <a:tabLst>
                <a:tab pos="365125" algn="l"/>
                <a:tab pos="365760" algn="l"/>
              </a:tabLst>
            </a:pPr>
            <a:r>
              <a:rPr lang="en-US" sz="2000" spc="-5" dirty="0">
                <a:cs typeface="Calibri"/>
              </a:rPr>
              <a:t>Civil</a:t>
            </a:r>
            <a:r>
              <a:rPr lang="en-US" sz="2000" spc="-60" dirty="0">
                <a:cs typeface="Calibri"/>
              </a:rPr>
              <a:t> </a:t>
            </a:r>
            <a:r>
              <a:rPr lang="en-US" sz="2000" spc="-10" dirty="0">
                <a:cs typeface="Calibri"/>
              </a:rPr>
              <a:t>Prosecution</a:t>
            </a:r>
            <a:endParaRPr lang="en-US" sz="2000" dirty="0">
              <a:cs typeface="Calibri"/>
            </a:endParaRPr>
          </a:p>
          <a:p>
            <a:pPr marL="365125" indent="-286385">
              <a:spcBef>
                <a:spcPts val="190"/>
              </a:spcBef>
              <a:tabLst>
                <a:tab pos="365125" algn="l"/>
                <a:tab pos="365760" algn="l"/>
              </a:tabLst>
            </a:pPr>
            <a:r>
              <a:rPr lang="en-US" sz="2000" spc="-5" dirty="0">
                <a:cs typeface="Calibri"/>
              </a:rPr>
              <a:t>Imprisonment</a:t>
            </a:r>
            <a:endParaRPr lang="en-US" sz="2000" dirty="0">
              <a:cs typeface="Calibri"/>
            </a:endParaRPr>
          </a:p>
          <a:p>
            <a:pPr marL="365760" indent="-287020">
              <a:spcBef>
                <a:spcPts val="190"/>
              </a:spcBef>
              <a:tabLst>
                <a:tab pos="365125" algn="l"/>
                <a:tab pos="365760" algn="l"/>
              </a:tabLst>
            </a:pPr>
            <a:r>
              <a:rPr lang="en-US" sz="2000" spc="-5" dirty="0">
                <a:cs typeface="Calibri"/>
              </a:rPr>
              <a:t>Loss of </a:t>
            </a:r>
            <a:r>
              <a:rPr lang="en-US" sz="2000" spc="-10" dirty="0">
                <a:cs typeface="Calibri"/>
              </a:rPr>
              <a:t>Provider </a:t>
            </a:r>
            <a:r>
              <a:rPr lang="en-US" sz="2000" spc="-5" dirty="0">
                <a:cs typeface="Calibri"/>
              </a:rPr>
              <a:t>License</a:t>
            </a:r>
            <a:endParaRPr lang="en-US" sz="2000" dirty="0">
              <a:cs typeface="Calibri"/>
            </a:endParaRPr>
          </a:p>
          <a:p>
            <a:pPr marL="365760" indent="-287020">
              <a:spcBef>
                <a:spcPts val="190"/>
              </a:spcBef>
              <a:tabLst>
                <a:tab pos="365125" algn="l"/>
                <a:tab pos="365760" algn="l"/>
              </a:tabLst>
            </a:pPr>
            <a:r>
              <a:rPr lang="en-US" sz="2000" spc="-10" dirty="0">
                <a:cs typeface="Calibri"/>
              </a:rPr>
              <a:t>Exclusion from </a:t>
            </a:r>
            <a:r>
              <a:rPr lang="en-US" sz="2000" spc="-15" dirty="0">
                <a:cs typeface="Calibri"/>
              </a:rPr>
              <a:t>Federal </a:t>
            </a:r>
            <a:r>
              <a:rPr lang="en-US" sz="2000" spc="-5" dirty="0">
                <a:cs typeface="Calibri"/>
              </a:rPr>
              <a:t>Health</a:t>
            </a:r>
            <a:r>
              <a:rPr lang="en-US" sz="2000" spc="-10" dirty="0">
                <a:cs typeface="Calibri"/>
              </a:rPr>
              <a:t>care</a:t>
            </a:r>
            <a:r>
              <a:rPr lang="en-US" sz="2000" spc="65" dirty="0">
                <a:cs typeface="Calibri"/>
              </a:rPr>
              <a:t> </a:t>
            </a:r>
            <a:r>
              <a:rPr lang="en-US" sz="2000" spc="-15" dirty="0">
                <a:cs typeface="Calibri"/>
              </a:rPr>
              <a:t>programs</a:t>
            </a:r>
            <a:endParaRPr lang="en-US" sz="2000" dirty="0">
              <a:cs typeface="Calibri"/>
            </a:endParaRPr>
          </a:p>
        </p:txBody>
      </p:sp>
    </p:spTree>
    <p:extLst>
      <p:ext uri="{BB962C8B-B14F-4D97-AF65-F5344CB8AC3E}">
        <p14:creationId xmlns:p14="http://schemas.microsoft.com/office/powerpoint/2010/main" val="2591633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788A6D-AB42-4236-A9CC-BA98D176B497}"/>
              </a:ext>
            </a:extLst>
          </p:cNvPr>
          <p:cNvSpPr>
            <a:spLocks noGrp="1"/>
          </p:cNvSpPr>
          <p:nvPr>
            <p:ph type="title"/>
          </p:nvPr>
        </p:nvSpPr>
        <p:spPr>
          <a:xfrm>
            <a:off x="420134" y="1394872"/>
            <a:ext cx="3200400" cy="4461163"/>
          </a:xfrm>
        </p:spPr>
        <p:txBody>
          <a:bodyPr>
            <a:normAutofit/>
          </a:bodyPr>
          <a:lstStyle/>
          <a:p>
            <a:r>
              <a:rPr lang="en-US" dirty="0">
                <a:solidFill>
                  <a:srgbClr val="FFFFFF"/>
                </a:solidFill>
              </a:rPr>
              <a:t>Enforcement Awareness - HIPAA</a:t>
            </a: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AAF46E6-691E-4AFD-817C-B549CE1C6E77}"/>
              </a:ext>
            </a:extLst>
          </p:cNvPr>
          <p:cNvSpPr>
            <a:spLocks noGrp="1"/>
          </p:cNvSpPr>
          <p:nvPr>
            <p:ph idx="1"/>
          </p:nvPr>
        </p:nvSpPr>
        <p:spPr>
          <a:xfrm>
            <a:off x="4447308" y="591344"/>
            <a:ext cx="6906491" cy="5585619"/>
          </a:xfrm>
        </p:spPr>
        <p:txBody>
          <a:bodyPr anchor="ctr">
            <a:normAutofit/>
          </a:bodyPr>
          <a:lstStyle/>
          <a:p>
            <a:pPr marL="0" indent="0">
              <a:buNone/>
            </a:pPr>
            <a:r>
              <a:rPr lang="en-US" sz="1800" b="1" spc="-30" dirty="0">
                <a:cs typeface="Calibri"/>
              </a:rPr>
              <a:t>HIPAA</a:t>
            </a:r>
            <a:endParaRPr lang="en-US" sz="1800" dirty="0">
              <a:cs typeface="Calibri"/>
            </a:endParaRPr>
          </a:p>
          <a:p>
            <a:pPr marL="0" indent="0">
              <a:spcBef>
                <a:spcPts val="384"/>
              </a:spcBef>
              <a:buNone/>
            </a:pPr>
            <a:r>
              <a:rPr lang="en-US" sz="1800" spc="-5" dirty="0">
                <a:cs typeface="Calibri"/>
              </a:rPr>
              <a:t>The </a:t>
            </a:r>
            <a:r>
              <a:rPr lang="en-US" sz="1800" spc="-10" dirty="0">
                <a:cs typeface="Calibri"/>
              </a:rPr>
              <a:t>U.S. </a:t>
            </a:r>
            <a:r>
              <a:rPr lang="en-US" sz="1800" spc="-15" dirty="0">
                <a:cs typeface="Calibri"/>
              </a:rPr>
              <a:t>Federal </a:t>
            </a:r>
            <a:r>
              <a:rPr lang="en-US" sz="1800" spc="-5" dirty="0">
                <a:cs typeface="Calibri"/>
              </a:rPr>
              <a:t>Health </a:t>
            </a:r>
            <a:r>
              <a:rPr lang="en-US" sz="1800" spc="-10" dirty="0">
                <a:cs typeface="Calibri"/>
              </a:rPr>
              <a:t>Insurance Portability </a:t>
            </a:r>
            <a:r>
              <a:rPr lang="en-US" sz="1800" spc="-5" dirty="0">
                <a:cs typeface="Calibri"/>
              </a:rPr>
              <a:t>and Accountability Act of </a:t>
            </a:r>
            <a:r>
              <a:rPr lang="en-US" sz="1800" spc="-10" dirty="0">
                <a:cs typeface="Calibri"/>
              </a:rPr>
              <a:t>1996</a:t>
            </a:r>
            <a:r>
              <a:rPr lang="en-US" sz="1800" spc="120" dirty="0">
                <a:cs typeface="Calibri"/>
              </a:rPr>
              <a:t> </a:t>
            </a:r>
            <a:r>
              <a:rPr lang="en-US" sz="1800" spc="-20" dirty="0">
                <a:cs typeface="Calibri"/>
              </a:rPr>
              <a:t>(HIPAA)</a:t>
            </a:r>
            <a:endParaRPr lang="en-US" sz="1800" dirty="0">
              <a:cs typeface="Calibri"/>
            </a:endParaRPr>
          </a:p>
          <a:p>
            <a:pPr marL="756285" lvl="1" indent="-286385">
              <a:spcBef>
                <a:spcPts val="380"/>
              </a:spcBef>
              <a:tabLst>
                <a:tab pos="354965" algn="l"/>
                <a:tab pos="355600" algn="l"/>
              </a:tabLst>
            </a:pPr>
            <a:r>
              <a:rPr lang="en-US" sz="1800" spc="-5" dirty="0">
                <a:cs typeface="Calibri"/>
              </a:rPr>
              <a:t>Includes </a:t>
            </a:r>
            <a:r>
              <a:rPr lang="en-US" sz="1800" spc="-10" dirty="0">
                <a:cs typeface="Calibri"/>
              </a:rPr>
              <a:t>fraud </a:t>
            </a:r>
            <a:r>
              <a:rPr lang="en-US" sz="1800" spc="-5" dirty="0">
                <a:cs typeface="Calibri"/>
              </a:rPr>
              <a:t>and abuse </a:t>
            </a:r>
            <a:r>
              <a:rPr lang="en-US" sz="1800" spc="-10" dirty="0">
                <a:cs typeface="Calibri"/>
              </a:rPr>
              <a:t>provisions </a:t>
            </a:r>
            <a:r>
              <a:rPr lang="en-US" sz="1800" spc="-5" dirty="0">
                <a:cs typeface="Calibri"/>
              </a:rPr>
              <a:t>that </a:t>
            </a:r>
            <a:r>
              <a:rPr lang="en-US" sz="1800" spc="-10" dirty="0">
                <a:cs typeface="Calibri"/>
              </a:rPr>
              <a:t>strengthen </a:t>
            </a:r>
            <a:r>
              <a:rPr lang="en-US" sz="1800" spc="-15" dirty="0">
                <a:cs typeface="Calibri"/>
              </a:rPr>
              <a:t>Federal enforcement</a:t>
            </a:r>
            <a:r>
              <a:rPr lang="en-US" sz="1800" spc="150" dirty="0">
                <a:cs typeface="Calibri"/>
              </a:rPr>
              <a:t> </a:t>
            </a:r>
            <a:r>
              <a:rPr lang="en-US" sz="1800" spc="-5" dirty="0">
                <a:cs typeface="Calibri"/>
              </a:rPr>
              <a:t>tools</a:t>
            </a:r>
            <a:endParaRPr lang="en-US" sz="1800" dirty="0">
              <a:cs typeface="Calibri"/>
            </a:endParaRPr>
          </a:p>
          <a:p>
            <a:pPr marL="756285" lvl="1" indent="-286385">
              <a:spcBef>
                <a:spcPts val="380"/>
              </a:spcBef>
              <a:tabLst>
                <a:tab pos="354965" algn="l"/>
                <a:tab pos="355600" algn="l"/>
              </a:tabLst>
            </a:pPr>
            <a:r>
              <a:rPr lang="en-US" sz="1800" spc="-10" dirty="0">
                <a:cs typeface="Calibri"/>
              </a:rPr>
              <a:t>Protects </a:t>
            </a:r>
            <a:r>
              <a:rPr lang="en-US" sz="1800" spc="-5" dirty="0">
                <a:cs typeface="Calibri"/>
              </a:rPr>
              <a:t>patient </a:t>
            </a:r>
            <a:r>
              <a:rPr lang="en-US" sz="1800" spc="-10" dirty="0">
                <a:cs typeface="Calibri"/>
              </a:rPr>
              <a:t>privacy </a:t>
            </a:r>
            <a:r>
              <a:rPr lang="en-US" sz="1800" spc="-5" dirty="0">
                <a:cs typeface="Calibri"/>
              </a:rPr>
              <a:t>and </a:t>
            </a:r>
            <a:r>
              <a:rPr lang="en-US" sz="1800" spc="-10" dirty="0">
                <a:cs typeface="Calibri"/>
              </a:rPr>
              <a:t>against </a:t>
            </a:r>
            <a:r>
              <a:rPr lang="en-US" sz="1800" spc="-5" dirty="0">
                <a:cs typeface="Calibri"/>
              </a:rPr>
              <a:t>medical identity</a:t>
            </a:r>
            <a:r>
              <a:rPr lang="en-US" sz="1800" spc="-30" dirty="0">
                <a:cs typeface="Calibri"/>
              </a:rPr>
              <a:t> </a:t>
            </a:r>
            <a:r>
              <a:rPr lang="en-US" sz="1800" spc="-5" dirty="0">
                <a:cs typeface="Calibri"/>
              </a:rPr>
              <a:t>theft</a:t>
            </a:r>
          </a:p>
          <a:p>
            <a:pPr marL="756285" lvl="1" indent="-286385">
              <a:spcBef>
                <a:spcPts val="380"/>
              </a:spcBef>
              <a:tabLst>
                <a:tab pos="354965" algn="l"/>
                <a:tab pos="355600" algn="l"/>
              </a:tabLst>
            </a:pPr>
            <a:endParaRPr lang="en-US" sz="1800" spc="-5" dirty="0">
              <a:cs typeface="Calibri"/>
            </a:endParaRPr>
          </a:p>
          <a:p>
            <a:pPr marL="0" marR="0" indent="0">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Title II of HIPAA includes provisions related to the prevention of healthcare fraud and abuse  including:</a:t>
            </a:r>
          </a:p>
          <a:p>
            <a:pPr marL="342900" marR="0" lvl="0" indent="-342900">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creation of the Fraud, Abuse and Control program for coordination of state and federal healthcare fraud investigation and enforcement activities.</a:t>
            </a:r>
          </a:p>
          <a:p>
            <a:pPr marL="342900" marR="0" lvl="0" indent="-342900">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expansion of the Exclusion Authority so that any healthcare fraud conviction, even if the fraud is not related to a government program, results in mandatory exclusion from  participation in the Medicare or Medicaid programs.</a:t>
            </a:r>
          </a:p>
          <a:p>
            <a:pPr marL="342900" marR="0" lvl="0" indent="-342900">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creation of new criminal provisions that expanded what actions could be considered 'healthcare fraud' and strengthened the tools available to prosecute violations at the federal  level.</a:t>
            </a:r>
          </a:p>
        </p:txBody>
      </p:sp>
    </p:spTree>
    <p:extLst>
      <p:ext uri="{BB962C8B-B14F-4D97-AF65-F5344CB8AC3E}">
        <p14:creationId xmlns:p14="http://schemas.microsoft.com/office/powerpoint/2010/main" val="3230318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2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788A6D-AB42-4236-A9CC-BA98D176B497}"/>
              </a:ext>
            </a:extLst>
          </p:cNvPr>
          <p:cNvSpPr>
            <a:spLocks noGrp="1"/>
          </p:cNvSpPr>
          <p:nvPr>
            <p:ph type="title"/>
          </p:nvPr>
        </p:nvSpPr>
        <p:spPr>
          <a:xfrm>
            <a:off x="156633" y="1981200"/>
            <a:ext cx="4250267" cy="3938335"/>
          </a:xfrm>
        </p:spPr>
        <p:txBody>
          <a:bodyPr>
            <a:normAutofit/>
          </a:bodyPr>
          <a:lstStyle/>
          <a:p>
            <a:r>
              <a:rPr lang="en-US" dirty="0">
                <a:solidFill>
                  <a:srgbClr val="FFFFFF"/>
                </a:solidFill>
              </a:rPr>
              <a:t>Enforcement Awareness - U.S. Federal Health Care Fraud Statute</a:t>
            </a:r>
            <a:br>
              <a:rPr lang="en-US" dirty="0">
                <a:solidFill>
                  <a:srgbClr val="FFFFFF"/>
                </a:solidFill>
              </a:rPr>
            </a:br>
            <a:endParaRPr lang="en-US" dirty="0">
              <a:solidFill>
                <a:srgbClr val="FFFFFF"/>
              </a:solidFill>
            </a:endParaRPr>
          </a:p>
        </p:txBody>
      </p:sp>
      <p:sp>
        <p:nvSpPr>
          <p:cNvPr id="40" name="Arc 3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AAF46E6-691E-4AFD-817C-B549CE1C6E77}"/>
              </a:ext>
            </a:extLst>
          </p:cNvPr>
          <p:cNvSpPr>
            <a:spLocks noGrp="1"/>
          </p:cNvSpPr>
          <p:nvPr>
            <p:ph idx="1"/>
          </p:nvPr>
        </p:nvSpPr>
        <p:spPr>
          <a:xfrm>
            <a:off x="4447308" y="591345"/>
            <a:ext cx="6906491" cy="5250656"/>
          </a:xfrm>
        </p:spPr>
        <p:txBody>
          <a:bodyPr anchor="ctr">
            <a:normAutofit/>
          </a:bodyPr>
          <a:lstStyle/>
          <a:p>
            <a:pPr marL="0" indent="0">
              <a:buNone/>
            </a:pPr>
            <a:r>
              <a:rPr lang="en-US" sz="1800" b="1" spc="-10" dirty="0">
                <a:cs typeface="Calibri"/>
              </a:rPr>
              <a:t>U.S. </a:t>
            </a:r>
            <a:r>
              <a:rPr lang="en-US" sz="1800" b="1" spc="-15" dirty="0">
                <a:cs typeface="Calibri"/>
              </a:rPr>
              <a:t>Federal </a:t>
            </a:r>
            <a:r>
              <a:rPr lang="en-US" sz="1800" b="1" spc="-5" dirty="0">
                <a:cs typeface="Calibri"/>
              </a:rPr>
              <a:t>Health C</a:t>
            </a:r>
            <a:r>
              <a:rPr lang="en-US" sz="1800" b="1" spc="-10" dirty="0">
                <a:cs typeface="Calibri"/>
              </a:rPr>
              <a:t>are </a:t>
            </a:r>
            <a:r>
              <a:rPr lang="en-US" sz="1800" b="1" spc="-15" dirty="0">
                <a:cs typeface="Calibri"/>
              </a:rPr>
              <a:t>Fraud</a:t>
            </a:r>
            <a:r>
              <a:rPr lang="en-US" sz="1800" b="1" spc="70" dirty="0">
                <a:cs typeface="Calibri"/>
              </a:rPr>
              <a:t> </a:t>
            </a:r>
            <a:r>
              <a:rPr lang="en-US" sz="1800" b="1" spc="-15" dirty="0">
                <a:cs typeface="Calibri"/>
              </a:rPr>
              <a:t>Statute</a:t>
            </a:r>
            <a:endParaRPr lang="en-US" sz="1800" dirty="0">
              <a:cs typeface="Calibri"/>
            </a:endParaRPr>
          </a:p>
          <a:p>
            <a:pPr marL="812800" lvl="1" indent="-342900">
              <a:spcBef>
                <a:spcPts val="384"/>
              </a:spcBef>
              <a:tabLst>
                <a:tab pos="354965" algn="l"/>
                <a:tab pos="355600" algn="l"/>
              </a:tabLst>
            </a:pPr>
            <a:r>
              <a:rPr lang="en-US" sz="1800" spc="-15" dirty="0">
                <a:cs typeface="Calibri"/>
              </a:rPr>
              <a:t>Makes </a:t>
            </a:r>
            <a:r>
              <a:rPr lang="en-US" sz="1800" dirty="0">
                <a:cs typeface="Calibri"/>
              </a:rPr>
              <a:t>it </a:t>
            </a:r>
            <a:r>
              <a:rPr lang="en-US" sz="1800" spc="-5" dirty="0">
                <a:cs typeface="Calibri"/>
              </a:rPr>
              <a:t>a crime </a:t>
            </a:r>
            <a:r>
              <a:rPr lang="en-US" sz="1800" spc="-10" dirty="0">
                <a:cs typeface="Calibri"/>
              </a:rPr>
              <a:t>to defraud </a:t>
            </a:r>
            <a:r>
              <a:rPr lang="en-US" sz="1800" spc="-15" dirty="0">
                <a:cs typeface="Calibri"/>
              </a:rPr>
              <a:t>any </a:t>
            </a:r>
            <a:r>
              <a:rPr lang="en-US" sz="1800" spc="-5" dirty="0">
                <a:cs typeface="Calibri"/>
              </a:rPr>
              <a:t>health</a:t>
            </a:r>
            <a:r>
              <a:rPr lang="en-US" sz="1800" spc="-15" dirty="0">
                <a:cs typeface="Calibri"/>
              </a:rPr>
              <a:t>care </a:t>
            </a:r>
            <a:r>
              <a:rPr lang="en-US" sz="1800" spc="-5" dirty="0">
                <a:cs typeface="Calibri"/>
              </a:rPr>
              <a:t>benefit</a:t>
            </a:r>
            <a:r>
              <a:rPr lang="en-US" sz="1800" spc="55" dirty="0">
                <a:cs typeface="Calibri"/>
              </a:rPr>
              <a:t> </a:t>
            </a:r>
            <a:r>
              <a:rPr lang="en-US" sz="1800" spc="-15" dirty="0">
                <a:cs typeface="Calibri"/>
              </a:rPr>
              <a:t>program</a:t>
            </a:r>
            <a:endParaRPr lang="en-US" sz="1800" dirty="0">
              <a:cs typeface="Calibri"/>
            </a:endParaRPr>
          </a:p>
          <a:p>
            <a:pPr marL="812800" lvl="1" indent="-342900">
              <a:spcBef>
                <a:spcPts val="384"/>
              </a:spcBef>
              <a:tabLst>
                <a:tab pos="354965" algn="l"/>
                <a:tab pos="355600" algn="l"/>
              </a:tabLst>
            </a:pPr>
            <a:r>
              <a:rPr lang="en-US" sz="1800" spc="-5" dirty="0">
                <a:cs typeface="Calibri"/>
              </a:rPr>
              <a:t>Only </a:t>
            </a:r>
            <a:r>
              <a:rPr lang="en-US" sz="1800" spc="-10" dirty="0">
                <a:cs typeface="Calibri"/>
              </a:rPr>
              <a:t>requires </a:t>
            </a:r>
            <a:r>
              <a:rPr lang="en-US" sz="1800" spc="-5" dirty="0">
                <a:cs typeface="Calibri"/>
              </a:rPr>
              <a:t>evidence that </a:t>
            </a:r>
            <a:r>
              <a:rPr lang="en-US" sz="1800" spc="-10" dirty="0">
                <a:cs typeface="Calibri"/>
              </a:rPr>
              <a:t>fraud </a:t>
            </a:r>
            <a:r>
              <a:rPr lang="en-US" sz="1800" spc="-5" dirty="0">
                <a:cs typeface="Calibri"/>
              </a:rPr>
              <a:t>has </a:t>
            </a:r>
            <a:r>
              <a:rPr lang="en-US" sz="1800" spc="-10" dirty="0">
                <a:cs typeface="Calibri"/>
              </a:rPr>
              <a:t>occurred to</a:t>
            </a:r>
            <a:r>
              <a:rPr lang="en-US" sz="1800" spc="80" dirty="0">
                <a:cs typeface="Calibri"/>
              </a:rPr>
              <a:t> </a:t>
            </a:r>
            <a:r>
              <a:rPr lang="en-US" sz="1800" spc="-10" dirty="0">
                <a:cs typeface="Calibri"/>
              </a:rPr>
              <a:t>prosecute</a:t>
            </a:r>
          </a:p>
          <a:p>
            <a:pPr marL="469900" lvl="1" indent="0">
              <a:spcBef>
                <a:spcPts val="384"/>
              </a:spcBef>
              <a:buNone/>
              <a:tabLst>
                <a:tab pos="354965" algn="l"/>
                <a:tab pos="355600" algn="l"/>
              </a:tabLst>
            </a:pPr>
            <a:endParaRPr lang="en-US" sz="1800" dirty="0">
              <a:cs typeface="Calibri"/>
            </a:endParaRPr>
          </a:p>
          <a:p>
            <a:pPr marL="342900" indent="-342900">
              <a:spcBef>
                <a:spcPts val="0"/>
              </a:spcBef>
              <a:spcAft>
                <a:spcPts val="800"/>
              </a:spcAft>
              <a:tabLst>
                <a:tab pos="457200" algn="l"/>
              </a:tabLst>
            </a:pPr>
            <a:r>
              <a:rPr lang="en-US" sz="1800" dirty="0">
                <a:latin typeface="Calibri" panose="020F0502020204030204" pitchFamily="34" charset="0"/>
                <a:cs typeface="Times New Roman" panose="02020603050405020304" pitchFamily="18" charset="0"/>
              </a:rPr>
              <a:t>The Federal Health Care Fraud Statute applies to all healthcare benefit programs - not just programs funded by the  government.</a:t>
            </a:r>
          </a:p>
          <a:p>
            <a:pPr marL="342900" indent="-342900">
              <a:spcBef>
                <a:spcPts val="0"/>
              </a:spcBef>
              <a:spcAft>
                <a:spcPts val="800"/>
              </a:spcAft>
              <a:tabLst>
                <a:tab pos="457200" algn="l"/>
              </a:tabLst>
            </a:pPr>
            <a:r>
              <a:rPr lang="en-US" sz="1800" dirty="0">
                <a:latin typeface="Calibri" panose="020F0502020204030204" pitchFamily="34" charset="0"/>
                <a:cs typeface="Times New Roman" panose="02020603050405020304" pitchFamily="18" charset="0"/>
              </a:rPr>
              <a:t>The Health Care Reform Law of 2010 (Patient Protection and Affordable Care Act) updated the Health Care Fraud Statute so that now, proof of actual knowledge or intent to violate the statute is not required.</a:t>
            </a:r>
          </a:p>
          <a:p>
            <a:pPr marL="342900" indent="-342900">
              <a:spcBef>
                <a:spcPts val="0"/>
              </a:spcBef>
              <a:spcAft>
                <a:spcPts val="800"/>
              </a:spcAft>
              <a:tabLst>
                <a:tab pos="457200" algn="l"/>
              </a:tabLst>
            </a:pPr>
            <a:r>
              <a:rPr lang="en-US" sz="1800" dirty="0">
                <a:latin typeface="Calibri" panose="020F0502020204030204" pitchFamily="34" charset="0"/>
                <a:cs typeface="Times New Roman" panose="02020603050405020304" pitchFamily="18" charset="0"/>
              </a:rPr>
              <a:t>Violations may result in felony conviction, with potential penalties including imprisonment and  fines.</a:t>
            </a:r>
          </a:p>
          <a:p>
            <a:pPr marL="0" marR="124460" indent="0">
              <a:buNone/>
            </a:pPr>
            <a:endParaRPr lang="en-US" sz="1400" dirty="0"/>
          </a:p>
        </p:txBody>
      </p:sp>
    </p:spTree>
    <p:extLst>
      <p:ext uri="{BB962C8B-B14F-4D97-AF65-F5344CB8AC3E}">
        <p14:creationId xmlns:p14="http://schemas.microsoft.com/office/powerpoint/2010/main" val="537794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788A6D-AB42-4236-A9CC-BA98D176B497}"/>
              </a:ext>
            </a:extLst>
          </p:cNvPr>
          <p:cNvSpPr>
            <a:spLocks noGrp="1"/>
          </p:cNvSpPr>
          <p:nvPr>
            <p:ph type="title"/>
          </p:nvPr>
        </p:nvSpPr>
        <p:spPr>
          <a:xfrm>
            <a:off x="305834" y="1293272"/>
            <a:ext cx="3415266" cy="4461163"/>
          </a:xfrm>
        </p:spPr>
        <p:txBody>
          <a:bodyPr>
            <a:normAutofit/>
          </a:bodyPr>
          <a:lstStyle/>
          <a:p>
            <a:r>
              <a:rPr lang="en-US" dirty="0">
                <a:solidFill>
                  <a:srgbClr val="FFFFFF"/>
                </a:solidFill>
              </a:rPr>
              <a:t>Enforcement Awareness - Anti-Kickback Statutes</a:t>
            </a:r>
          </a:p>
        </p:txBody>
      </p:sp>
      <p:sp>
        <p:nvSpPr>
          <p:cNvPr id="69" name="Arc 6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AAF46E6-691E-4AFD-817C-B549CE1C6E77}"/>
              </a:ext>
            </a:extLst>
          </p:cNvPr>
          <p:cNvSpPr>
            <a:spLocks noGrp="1"/>
          </p:cNvSpPr>
          <p:nvPr>
            <p:ph idx="1"/>
          </p:nvPr>
        </p:nvSpPr>
        <p:spPr>
          <a:xfrm>
            <a:off x="4447308" y="591344"/>
            <a:ext cx="6906491" cy="5585619"/>
          </a:xfrm>
        </p:spPr>
        <p:txBody>
          <a:bodyPr anchor="ctr">
            <a:normAutofit/>
          </a:bodyPr>
          <a:lstStyle/>
          <a:p>
            <a:pPr marL="0" indent="0">
              <a:buNone/>
            </a:pPr>
            <a:r>
              <a:rPr lang="en-US" sz="2000" b="1" spc="-10" dirty="0">
                <a:cs typeface="Calibri"/>
              </a:rPr>
              <a:t>U.S. </a:t>
            </a:r>
            <a:r>
              <a:rPr lang="en-US" sz="2000" b="1" spc="-15" dirty="0">
                <a:cs typeface="Calibri"/>
              </a:rPr>
              <a:t>Federal </a:t>
            </a:r>
            <a:r>
              <a:rPr lang="en-US" sz="2000" b="1" spc="-5" dirty="0">
                <a:cs typeface="Calibri"/>
              </a:rPr>
              <a:t>and </a:t>
            </a:r>
            <a:r>
              <a:rPr lang="en-US" sz="2000" b="1" spc="-15" dirty="0">
                <a:cs typeface="Calibri"/>
              </a:rPr>
              <a:t>State </a:t>
            </a:r>
            <a:r>
              <a:rPr lang="en-US" sz="2000" b="1" spc="-5" dirty="0">
                <a:cs typeface="Calibri"/>
              </a:rPr>
              <a:t>Anti-Kickback</a:t>
            </a:r>
            <a:r>
              <a:rPr lang="en-US" sz="2000" b="1" spc="5" dirty="0">
                <a:cs typeface="Calibri"/>
              </a:rPr>
              <a:t> </a:t>
            </a:r>
            <a:r>
              <a:rPr lang="en-US" sz="2000" b="1" spc="-10" dirty="0">
                <a:cs typeface="Calibri"/>
              </a:rPr>
              <a:t>Statutes</a:t>
            </a:r>
            <a:endParaRPr lang="en-US" sz="2000" dirty="0">
              <a:cs typeface="Calibri"/>
            </a:endParaRPr>
          </a:p>
          <a:p>
            <a:pPr marL="812800" lvl="1" indent="-342900">
              <a:spcBef>
                <a:spcPts val="384"/>
              </a:spcBef>
              <a:tabLst>
                <a:tab pos="355600" algn="l"/>
                <a:tab pos="356235" algn="l"/>
              </a:tabLst>
            </a:pPr>
            <a:r>
              <a:rPr lang="en-US" sz="2000" spc="-15" dirty="0">
                <a:cs typeface="Calibri"/>
              </a:rPr>
              <a:t>Makes </a:t>
            </a:r>
            <a:r>
              <a:rPr lang="en-US" sz="2000" dirty="0">
                <a:cs typeface="Calibri"/>
              </a:rPr>
              <a:t>it </a:t>
            </a:r>
            <a:r>
              <a:rPr lang="en-US" sz="2000" spc="-5" dirty="0">
                <a:cs typeface="Calibri"/>
              </a:rPr>
              <a:t>a crime </a:t>
            </a:r>
            <a:r>
              <a:rPr lang="en-US" sz="2000" spc="-10" dirty="0">
                <a:cs typeface="Calibri"/>
              </a:rPr>
              <a:t>to </a:t>
            </a:r>
            <a:r>
              <a:rPr lang="en-US" sz="2000" spc="-20" dirty="0">
                <a:cs typeface="Calibri"/>
              </a:rPr>
              <a:t>reward </a:t>
            </a:r>
            <a:r>
              <a:rPr lang="en-US" sz="2000" spc="-10" dirty="0">
                <a:cs typeface="Calibri"/>
              </a:rPr>
              <a:t>others </a:t>
            </a:r>
            <a:r>
              <a:rPr lang="en-US" sz="2000" spc="-5" dirty="0">
                <a:cs typeface="Calibri"/>
              </a:rPr>
              <a:t>or themselves </a:t>
            </a:r>
            <a:r>
              <a:rPr lang="en-US" sz="2000" spc="-15" dirty="0">
                <a:cs typeface="Calibri"/>
              </a:rPr>
              <a:t>for </a:t>
            </a:r>
            <a:r>
              <a:rPr lang="en-US" sz="2000" spc="-5" dirty="0">
                <a:cs typeface="Calibri"/>
              </a:rPr>
              <a:t>medical</a:t>
            </a:r>
            <a:r>
              <a:rPr lang="en-US" sz="2000" spc="170" dirty="0">
                <a:cs typeface="Calibri"/>
              </a:rPr>
              <a:t> </a:t>
            </a:r>
            <a:r>
              <a:rPr lang="en-US" sz="2000" spc="-20" dirty="0">
                <a:cs typeface="Calibri"/>
              </a:rPr>
              <a:t>referrals</a:t>
            </a:r>
            <a:endParaRPr lang="en-US" sz="2000" dirty="0">
              <a:cs typeface="Calibri"/>
            </a:endParaRPr>
          </a:p>
          <a:p>
            <a:pPr marL="812800" lvl="1" indent="-342900">
              <a:spcBef>
                <a:spcPts val="384"/>
              </a:spcBef>
              <a:tabLst>
                <a:tab pos="355600" algn="l"/>
                <a:tab pos="356235" algn="l"/>
              </a:tabLst>
            </a:pPr>
            <a:r>
              <a:rPr lang="en-US" sz="2000" spc="-15" dirty="0">
                <a:cs typeface="Calibri"/>
              </a:rPr>
              <a:t>Prevents providers </a:t>
            </a:r>
            <a:r>
              <a:rPr lang="en-US" sz="2000" spc="-10" dirty="0">
                <a:cs typeface="Calibri"/>
              </a:rPr>
              <a:t>from </a:t>
            </a:r>
            <a:r>
              <a:rPr lang="en-US" sz="2000" spc="-5" dirty="0">
                <a:cs typeface="Calibri"/>
              </a:rPr>
              <a:t>profiting </a:t>
            </a:r>
            <a:r>
              <a:rPr lang="en-US" sz="2000" spc="-10" dirty="0">
                <a:cs typeface="Calibri"/>
              </a:rPr>
              <a:t>from</a:t>
            </a:r>
            <a:r>
              <a:rPr lang="en-US" sz="2000" spc="135" dirty="0">
                <a:cs typeface="Calibri"/>
              </a:rPr>
              <a:t> </a:t>
            </a:r>
            <a:r>
              <a:rPr lang="en-US" sz="2000" spc="-20" dirty="0">
                <a:cs typeface="Calibri"/>
              </a:rPr>
              <a:t>referrals</a:t>
            </a:r>
            <a:endParaRPr lang="en-US" sz="2000" dirty="0">
              <a:cs typeface="Calibri"/>
            </a:endParaRPr>
          </a:p>
          <a:p>
            <a:pPr marL="0" indent="0">
              <a:spcBef>
                <a:spcPts val="40"/>
              </a:spcBef>
              <a:buNone/>
            </a:pPr>
            <a:endParaRPr lang="en-US" sz="2000" dirty="0">
              <a:cs typeface="Times New Roman"/>
            </a:endParaRPr>
          </a:p>
          <a:p>
            <a:pPr marR="5080">
              <a:spcBef>
                <a:spcPts val="5"/>
              </a:spcBef>
            </a:pPr>
            <a:r>
              <a:rPr lang="en-US" sz="2000" spc="-15" dirty="0">
                <a:cs typeface="Calibri"/>
              </a:rPr>
              <a:t>Federal </a:t>
            </a:r>
            <a:r>
              <a:rPr lang="en-US" sz="2000" spc="-5" dirty="0">
                <a:cs typeface="Calibri"/>
              </a:rPr>
              <a:t>and </a:t>
            </a:r>
            <a:r>
              <a:rPr lang="en-US" sz="2000" spc="-15" dirty="0">
                <a:cs typeface="Calibri"/>
              </a:rPr>
              <a:t>state </a:t>
            </a:r>
            <a:r>
              <a:rPr lang="en-US" sz="2000" spc="-5" dirty="0">
                <a:cs typeface="Calibri"/>
              </a:rPr>
              <a:t>anti-kickback </a:t>
            </a:r>
            <a:r>
              <a:rPr lang="en-US" sz="2000" spc="-10" dirty="0">
                <a:cs typeface="Calibri"/>
              </a:rPr>
              <a:t>statutes </a:t>
            </a:r>
            <a:r>
              <a:rPr lang="en-US" sz="2000" spc="-20" dirty="0">
                <a:cs typeface="Calibri"/>
              </a:rPr>
              <a:t>make </a:t>
            </a:r>
            <a:r>
              <a:rPr lang="en-US" sz="2000" dirty="0">
                <a:cs typeface="Calibri"/>
              </a:rPr>
              <a:t>it </a:t>
            </a:r>
            <a:r>
              <a:rPr lang="en-US" sz="2000" spc="-5" dirty="0">
                <a:cs typeface="Calibri"/>
              </a:rPr>
              <a:t>a crime </a:t>
            </a:r>
            <a:r>
              <a:rPr lang="en-US" sz="2000" spc="-10" dirty="0">
                <a:cs typeface="Calibri"/>
              </a:rPr>
              <a:t>to </a:t>
            </a:r>
            <a:r>
              <a:rPr lang="en-US" sz="2000" spc="-5" dirty="0">
                <a:cs typeface="Calibri"/>
              </a:rPr>
              <a:t>knowingly and </a:t>
            </a:r>
            <a:r>
              <a:rPr lang="en-US" sz="2000" dirty="0">
                <a:cs typeface="Calibri"/>
              </a:rPr>
              <a:t>willfully </a:t>
            </a:r>
            <a:r>
              <a:rPr lang="en-US" sz="2000" spc="-35" dirty="0">
                <a:cs typeface="Calibri"/>
              </a:rPr>
              <a:t>offer, </a:t>
            </a:r>
            <a:r>
              <a:rPr lang="en-US" sz="2000" spc="-40" dirty="0">
                <a:cs typeface="Calibri"/>
              </a:rPr>
              <a:t>pay, </a:t>
            </a:r>
            <a:r>
              <a:rPr lang="en-US" sz="2000" spc="-5" dirty="0">
                <a:cs typeface="Calibri"/>
              </a:rPr>
              <a:t>solicit, or </a:t>
            </a:r>
            <a:r>
              <a:rPr lang="en-US" sz="2000" spc="-10" dirty="0">
                <a:cs typeface="Calibri"/>
              </a:rPr>
              <a:t>receive, </a:t>
            </a:r>
            <a:r>
              <a:rPr lang="en-US" sz="2000" spc="-5" dirty="0">
                <a:cs typeface="Calibri"/>
              </a:rPr>
              <a:t>directly or </a:t>
            </a:r>
            <a:r>
              <a:rPr lang="en-US" sz="2000" spc="-15" dirty="0">
                <a:cs typeface="Calibri"/>
              </a:rPr>
              <a:t>indirectly, </a:t>
            </a:r>
            <a:r>
              <a:rPr lang="en-US" sz="2000" spc="-5" dirty="0">
                <a:cs typeface="Calibri"/>
              </a:rPr>
              <a:t>anything of </a:t>
            </a:r>
            <a:r>
              <a:rPr lang="en-US" sz="2000" spc="-10" dirty="0">
                <a:cs typeface="Calibri"/>
              </a:rPr>
              <a:t>value to </a:t>
            </a:r>
            <a:r>
              <a:rPr lang="en-US" sz="2000" spc="-5" dirty="0">
                <a:cs typeface="Calibri"/>
              </a:rPr>
              <a:t>induce or </a:t>
            </a:r>
            <a:r>
              <a:rPr lang="en-US" sz="2000" spc="-20" dirty="0">
                <a:cs typeface="Calibri"/>
              </a:rPr>
              <a:t>reward referrals </a:t>
            </a:r>
            <a:r>
              <a:rPr lang="en-US" sz="2000" spc="-5" dirty="0">
                <a:cs typeface="Calibri"/>
              </a:rPr>
              <a:t>of items </a:t>
            </a:r>
            <a:r>
              <a:rPr lang="en-US" sz="2000" spc="-10" dirty="0">
                <a:cs typeface="Calibri"/>
              </a:rPr>
              <a:t>or </a:t>
            </a:r>
            <a:r>
              <a:rPr lang="en-US" sz="2000" spc="-5" dirty="0">
                <a:cs typeface="Calibri"/>
              </a:rPr>
              <a:t>services </a:t>
            </a:r>
            <a:r>
              <a:rPr lang="en-US" sz="2000" spc="-10" dirty="0">
                <a:cs typeface="Calibri"/>
              </a:rPr>
              <a:t>reimbursable by </a:t>
            </a:r>
            <a:r>
              <a:rPr lang="en-US" sz="2000" spc="-5" dirty="0">
                <a:cs typeface="Calibri"/>
              </a:rPr>
              <a:t>a </a:t>
            </a:r>
            <a:r>
              <a:rPr lang="en-US" sz="2000" spc="-15" dirty="0">
                <a:cs typeface="Calibri"/>
              </a:rPr>
              <a:t>federal </a:t>
            </a:r>
            <a:r>
              <a:rPr lang="en-US" sz="2000" spc="-5" dirty="0">
                <a:cs typeface="Calibri"/>
              </a:rPr>
              <a:t>or </a:t>
            </a:r>
            <a:r>
              <a:rPr lang="en-US" sz="2000" spc="-15" dirty="0">
                <a:cs typeface="Calibri"/>
              </a:rPr>
              <a:t>state </a:t>
            </a:r>
            <a:r>
              <a:rPr lang="en-US" sz="2000" spc="-5" dirty="0">
                <a:cs typeface="Calibri"/>
              </a:rPr>
              <a:t>health</a:t>
            </a:r>
            <a:r>
              <a:rPr lang="en-US" sz="2000" spc="-15" dirty="0">
                <a:cs typeface="Calibri"/>
              </a:rPr>
              <a:t>care program.  </a:t>
            </a:r>
            <a:r>
              <a:rPr lang="en-US" sz="2000" dirty="0">
                <a:cs typeface="Calibri"/>
              </a:rPr>
              <a:t>In </a:t>
            </a:r>
            <a:r>
              <a:rPr lang="en-US" sz="2000" spc="-5" dirty="0">
                <a:cs typeface="Calibri"/>
              </a:rPr>
              <a:t>addition </a:t>
            </a:r>
            <a:r>
              <a:rPr lang="en-US" sz="2000" spc="-10" dirty="0">
                <a:cs typeface="Calibri"/>
              </a:rPr>
              <a:t>to kickbacks, some of </a:t>
            </a:r>
            <a:r>
              <a:rPr lang="en-US" sz="2000" spc="-5" dirty="0">
                <a:cs typeface="Calibri"/>
              </a:rPr>
              <a:t>the </a:t>
            </a:r>
            <a:r>
              <a:rPr lang="en-US" sz="2000" spc="-15" dirty="0">
                <a:cs typeface="Calibri"/>
              </a:rPr>
              <a:t>state </a:t>
            </a:r>
            <a:r>
              <a:rPr lang="en-US" sz="2000" spc="-10" dirty="0">
                <a:cs typeface="Calibri"/>
              </a:rPr>
              <a:t>level statutes </a:t>
            </a:r>
            <a:r>
              <a:rPr lang="en-US" sz="2000" spc="-5" dirty="0">
                <a:cs typeface="Calibri"/>
              </a:rPr>
              <a:t>prohibit fee-splitting, patient </a:t>
            </a:r>
            <a:r>
              <a:rPr lang="en-US" sz="2000" spc="-15" dirty="0">
                <a:cs typeface="Calibri"/>
              </a:rPr>
              <a:t>brokering </a:t>
            </a:r>
            <a:r>
              <a:rPr lang="en-US" sz="2000" spc="-5" dirty="0">
                <a:cs typeface="Calibri"/>
              </a:rPr>
              <a:t>and</a:t>
            </a:r>
            <a:r>
              <a:rPr lang="en-US" sz="2000" spc="80" dirty="0">
                <a:cs typeface="Calibri"/>
              </a:rPr>
              <a:t> </a:t>
            </a:r>
            <a:r>
              <a:rPr lang="en-US" sz="2000" spc="-15" dirty="0">
                <a:cs typeface="Calibri"/>
              </a:rPr>
              <a:t>self-referrals.</a:t>
            </a:r>
            <a:endParaRPr lang="en-US" sz="2000" dirty="0">
              <a:cs typeface="Times New Roman"/>
            </a:endParaRPr>
          </a:p>
          <a:p>
            <a:pPr marR="170180"/>
            <a:r>
              <a:rPr lang="en-US" sz="2000" spc="-5" dirty="0">
                <a:cs typeface="Calibri"/>
              </a:rPr>
              <a:t>Violations </a:t>
            </a:r>
            <a:r>
              <a:rPr lang="en-US" sz="2000" spc="-15" dirty="0">
                <a:cs typeface="Calibri"/>
              </a:rPr>
              <a:t>may </a:t>
            </a:r>
            <a:r>
              <a:rPr lang="en-US" sz="2000" spc="-10" dirty="0">
                <a:cs typeface="Calibri"/>
              </a:rPr>
              <a:t>result </a:t>
            </a:r>
            <a:r>
              <a:rPr lang="en-US" sz="2000" dirty="0">
                <a:cs typeface="Calibri"/>
              </a:rPr>
              <a:t>in </a:t>
            </a:r>
            <a:r>
              <a:rPr lang="en-US" sz="2000" spc="-5" dirty="0">
                <a:cs typeface="Calibri"/>
              </a:rPr>
              <a:t>a </a:t>
            </a:r>
            <a:r>
              <a:rPr lang="en-US" sz="2000" spc="-15" dirty="0">
                <a:cs typeface="Calibri"/>
              </a:rPr>
              <a:t>felony </a:t>
            </a:r>
            <a:r>
              <a:rPr lang="en-US" sz="2000" spc="-10" dirty="0">
                <a:cs typeface="Calibri"/>
              </a:rPr>
              <a:t>conviction, </a:t>
            </a:r>
            <a:r>
              <a:rPr lang="en-US" sz="2000" spc="-5" dirty="0">
                <a:cs typeface="Calibri"/>
              </a:rPr>
              <a:t>with penalties including imprisonment and fines. </a:t>
            </a:r>
            <a:r>
              <a:rPr lang="en-US" sz="2000" dirty="0">
                <a:cs typeface="Calibri"/>
              </a:rPr>
              <a:t>In </a:t>
            </a:r>
            <a:r>
              <a:rPr lang="en-US" sz="2000" spc="-5" dirty="0">
                <a:cs typeface="Calibri"/>
              </a:rPr>
              <a:t>addition, civil penalties </a:t>
            </a:r>
            <a:r>
              <a:rPr lang="en-US" sz="2000" spc="-10" dirty="0">
                <a:cs typeface="Calibri"/>
              </a:rPr>
              <a:t>can involve </a:t>
            </a:r>
            <a:r>
              <a:rPr lang="en-US" sz="2000" spc="-5" dirty="0">
                <a:cs typeface="Calibri"/>
              </a:rPr>
              <a:t>fines and </a:t>
            </a:r>
            <a:r>
              <a:rPr lang="en-US" sz="2000" spc="-10" dirty="0">
                <a:cs typeface="Calibri"/>
              </a:rPr>
              <a:t>exclusion from government </a:t>
            </a:r>
            <a:r>
              <a:rPr lang="en-US" sz="2000" spc="-5" dirty="0">
                <a:cs typeface="Calibri"/>
              </a:rPr>
              <a:t>health</a:t>
            </a:r>
            <a:r>
              <a:rPr lang="en-US" sz="2000" spc="-15" dirty="0">
                <a:cs typeface="Calibri"/>
              </a:rPr>
              <a:t>care</a:t>
            </a:r>
            <a:r>
              <a:rPr lang="en-US" sz="2000" spc="145" dirty="0">
                <a:cs typeface="Calibri"/>
              </a:rPr>
              <a:t> </a:t>
            </a:r>
            <a:r>
              <a:rPr lang="en-US" sz="2000" spc="-15" dirty="0">
                <a:cs typeface="Calibri"/>
              </a:rPr>
              <a:t>programs.</a:t>
            </a:r>
            <a:endParaRPr lang="en-US" sz="2000" dirty="0">
              <a:cs typeface="Calibri"/>
            </a:endParaRPr>
          </a:p>
        </p:txBody>
      </p:sp>
    </p:spTree>
    <p:extLst>
      <p:ext uri="{BB962C8B-B14F-4D97-AF65-F5344CB8AC3E}">
        <p14:creationId xmlns:p14="http://schemas.microsoft.com/office/powerpoint/2010/main" val="2210523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6823FA-147D-4FB9-90C3-221363C5FEB2}"/>
              </a:ext>
            </a:extLst>
          </p:cNvPr>
          <p:cNvSpPr>
            <a:spLocks noGrp="1"/>
          </p:cNvSpPr>
          <p:nvPr>
            <p:ph type="title"/>
          </p:nvPr>
        </p:nvSpPr>
        <p:spPr>
          <a:xfrm>
            <a:off x="521734" y="1648872"/>
            <a:ext cx="3200400" cy="4461163"/>
          </a:xfrm>
        </p:spPr>
        <p:txBody>
          <a:bodyPr>
            <a:normAutofit/>
          </a:bodyPr>
          <a:lstStyle/>
          <a:p>
            <a:r>
              <a:rPr lang="en-US" dirty="0">
                <a:solidFill>
                  <a:srgbClr val="FFFFFF"/>
                </a:solidFill>
              </a:rPr>
              <a:t>Enforcement Awareness - U.S. Stark Law</a:t>
            </a:r>
            <a:br>
              <a:rPr lang="en-US" dirty="0">
                <a:solidFill>
                  <a:srgbClr val="FFFFFF"/>
                </a:solidFill>
              </a:rPr>
            </a:br>
            <a:endParaRPr lang="en-US" dirty="0">
              <a:solidFill>
                <a:srgbClr val="FFFFFF"/>
              </a:solidFill>
            </a:endParaRPr>
          </a:p>
        </p:txBody>
      </p:sp>
      <p:sp>
        <p:nvSpPr>
          <p:cNvPr id="36" name="Arc 3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AE42EE6-8914-43DC-AB71-07B21428391C}"/>
              </a:ext>
            </a:extLst>
          </p:cNvPr>
          <p:cNvSpPr>
            <a:spLocks noGrp="1"/>
          </p:cNvSpPr>
          <p:nvPr>
            <p:ph idx="1"/>
          </p:nvPr>
        </p:nvSpPr>
        <p:spPr>
          <a:xfrm>
            <a:off x="4447308" y="591344"/>
            <a:ext cx="6906491" cy="5585619"/>
          </a:xfrm>
        </p:spPr>
        <p:txBody>
          <a:bodyPr anchor="ctr">
            <a:normAutofit/>
          </a:bodyPr>
          <a:lstStyle/>
          <a:p>
            <a:pPr marL="0" indent="0">
              <a:buNone/>
            </a:pPr>
            <a:r>
              <a:rPr lang="en-US" sz="2200" b="1" spc="-10" dirty="0">
                <a:cs typeface="Calibri"/>
              </a:rPr>
              <a:t>U.S. Stark</a:t>
            </a:r>
            <a:r>
              <a:rPr lang="en-US" sz="2200" b="1" spc="-40" dirty="0">
                <a:cs typeface="Calibri"/>
              </a:rPr>
              <a:t> </a:t>
            </a:r>
            <a:r>
              <a:rPr lang="en-US" sz="2200" b="1" spc="-10" dirty="0">
                <a:cs typeface="Calibri"/>
              </a:rPr>
              <a:t>Law</a:t>
            </a:r>
          </a:p>
          <a:p>
            <a:pPr marL="342900" marR="0" lvl="0" indent="-342900">
              <a:spcBef>
                <a:spcPts val="0"/>
              </a:spcBef>
              <a:spcAft>
                <a:spcPts val="800"/>
              </a:spcAft>
              <a:buFont typeface="Arial" panose="020B0604020202020204" pitchFamily="34" charset="0"/>
              <a:buChar char="•"/>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The U.S. Stark Law focuses on physician self-referrals and is related to anti-kickback statutes.  The Stark Law is intended to prevent healthcare providers from inappropriately profiting from referrals.</a:t>
            </a:r>
          </a:p>
          <a:p>
            <a:pPr marL="342900" marR="0" lvl="0" indent="-342900">
              <a:spcBef>
                <a:spcPts val="0"/>
              </a:spcBef>
              <a:spcAft>
                <a:spcPts val="800"/>
              </a:spcAft>
              <a:buFont typeface="Arial" panose="020B0604020202020204" pitchFamily="34" charset="0"/>
              <a:buChar char="•"/>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The Stark Law prevents a physician from referring a patient for certain designated services to an entity where the physician has an ownership or financial arrangement if the service is covered by Government programs such as Medicare or Medicaid.</a:t>
            </a:r>
          </a:p>
          <a:p>
            <a:pPr marL="342900" marR="0" lvl="0" indent="-342900">
              <a:spcBef>
                <a:spcPts val="0"/>
              </a:spcBef>
              <a:spcAft>
                <a:spcPts val="800"/>
              </a:spcAft>
              <a:buFont typeface="Arial" panose="020B0604020202020204" pitchFamily="34" charset="0"/>
              <a:buChar char="•"/>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Violation may result in a denial for payment for the prohibited transaction, require the refund of payments received, civil penalties, and exclusion from government healthcare programs.</a:t>
            </a:r>
          </a:p>
          <a:p>
            <a:pPr marL="0" indent="0">
              <a:buNone/>
            </a:pPr>
            <a:endParaRPr lang="en-US" sz="2200" dirty="0">
              <a:cs typeface="Calibri"/>
            </a:endParaRPr>
          </a:p>
        </p:txBody>
      </p:sp>
    </p:spTree>
    <p:extLst>
      <p:ext uri="{BB962C8B-B14F-4D97-AF65-F5344CB8AC3E}">
        <p14:creationId xmlns:p14="http://schemas.microsoft.com/office/powerpoint/2010/main" val="425641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6823FA-147D-4FB9-90C3-221363C5FEB2}"/>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Enforcement Awareness - U.S. False Claims Act</a:t>
            </a:r>
            <a:br>
              <a:rPr lang="en-US" dirty="0">
                <a:solidFill>
                  <a:srgbClr val="FFFFFF"/>
                </a:solidFill>
              </a:rPr>
            </a:br>
            <a:endParaRPr lang="en-US" dirty="0">
              <a:solidFill>
                <a:srgbClr val="FFFFFF"/>
              </a:solidFill>
            </a:endParaRPr>
          </a:p>
        </p:txBody>
      </p:sp>
      <p:sp>
        <p:nvSpPr>
          <p:cNvPr id="36" name="Arc 3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AE42EE6-8914-43DC-AB71-07B21428391C}"/>
              </a:ext>
            </a:extLst>
          </p:cNvPr>
          <p:cNvSpPr>
            <a:spLocks noGrp="1"/>
          </p:cNvSpPr>
          <p:nvPr>
            <p:ph idx="1"/>
          </p:nvPr>
        </p:nvSpPr>
        <p:spPr>
          <a:xfrm>
            <a:off x="4272971" y="365053"/>
            <a:ext cx="7323283" cy="5672065"/>
          </a:xfrm>
        </p:spPr>
        <p:txBody>
          <a:bodyPr anchor="ctr">
            <a:normAutofit/>
          </a:bodyPr>
          <a:lstStyle/>
          <a:p>
            <a:pPr marL="0" indent="0">
              <a:lnSpc>
                <a:spcPct val="90000"/>
              </a:lnSpc>
              <a:buClr>
                <a:schemeClr val="tx1"/>
              </a:buClr>
              <a:buNone/>
            </a:pPr>
            <a:r>
              <a:rPr lang="en-US" sz="1600" b="1" spc="-9" dirty="0"/>
              <a:t>U.S. </a:t>
            </a:r>
            <a:r>
              <a:rPr lang="en-US" sz="1600" b="1" spc="-13" dirty="0"/>
              <a:t>False </a:t>
            </a:r>
            <a:r>
              <a:rPr lang="en-US" sz="1600" b="1" spc="-4" dirty="0"/>
              <a:t>Claims</a:t>
            </a:r>
            <a:r>
              <a:rPr lang="en-US" sz="1600" b="1" spc="-40" dirty="0"/>
              <a:t> </a:t>
            </a:r>
            <a:r>
              <a:rPr lang="en-US" sz="1600" b="1" spc="-4" dirty="0"/>
              <a:t>Act</a:t>
            </a:r>
            <a:endParaRPr lang="en-US" sz="1600" dirty="0"/>
          </a:p>
          <a:p>
            <a:pPr marL="778263" lvl="1" indent="-285750">
              <a:lnSpc>
                <a:spcPct val="90000"/>
              </a:lnSpc>
              <a:spcBef>
                <a:spcPts val="168"/>
              </a:spcBef>
              <a:buClr>
                <a:schemeClr val="tx1"/>
              </a:buClr>
              <a:buFont typeface="Arial" panose="020B0604020202020204" pitchFamily="34" charset="0"/>
              <a:buChar char="•"/>
              <a:tabLst>
                <a:tab pos="263913" algn="l"/>
                <a:tab pos="264473" algn="l"/>
              </a:tabLst>
            </a:pPr>
            <a:r>
              <a:rPr lang="en-US" sz="1400" spc="-4" dirty="0"/>
              <a:t>Prohibits </a:t>
            </a:r>
            <a:r>
              <a:rPr lang="en-US" sz="1400" dirty="0"/>
              <a:t>filing </a:t>
            </a:r>
            <a:r>
              <a:rPr lang="en-US" sz="1400" spc="-4" dirty="0"/>
              <a:t>of </a:t>
            </a:r>
            <a:r>
              <a:rPr lang="en-US" sz="1400" spc="-9" dirty="0"/>
              <a:t>false </a:t>
            </a:r>
            <a:r>
              <a:rPr lang="en-US" sz="1400" spc="-4" dirty="0"/>
              <a:t>or </a:t>
            </a:r>
            <a:r>
              <a:rPr lang="en-US" sz="1400" spc="-9" dirty="0"/>
              <a:t>fraudulent </a:t>
            </a:r>
            <a:r>
              <a:rPr lang="en-US" sz="1400" spc="-13" dirty="0"/>
              <a:t>records, </a:t>
            </a:r>
            <a:r>
              <a:rPr lang="en-US" sz="1400" spc="-9" dirty="0"/>
              <a:t>statements </a:t>
            </a:r>
            <a:r>
              <a:rPr lang="en-US" sz="1400" spc="-4" dirty="0"/>
              <a:t>or</a:t>
            </a:r>
            <a:r>
              <a:rPr lang="en-US" sz="1400" spc="57" dirty="0"/>
              <a:t> </a:t>
            </a:r>
            <a:r>
              <a:rPr lang="en-US" sz="1400" spc="-4" dirty="0"/>
              <a:t>claims</a:t>
            </a:r>
            <a:endParaRPr lang="en-US" sz="1400" dirty="0"/>
          </a:p>
          <a:p>
            <a:pPr marL="778263" lvl="1" indent="-285750">
              <a:lnSpc>
                <a:spcPct val="90000"/>
              </a:lnSpc>
              <a:spcBef>
                <a:spcPts val="146"/>
              </a:spcBef>
              <a:buClr>
                <a:schemeClr val="tx1"/>
              </a:buClr>
              <a:buFont typeface="Arial" panose="020B0604020202020204" pitchFamily="34" charset="0"/>
              <a:buChar char="•"/>
              <a:tabLst>
                <a:tab pos="263913" algn="l"/>
                <a:tab pos="264473" algn="l"/>
              </a:tabLst>
            </a:pPr>
            <a:r>
              <a:rPr lang="en-US" sz="1400" spc="-9" dirty="0"/>
              <a:t>Provides protection </a:t>
            </a:r>
            <a:r>
              <a:rPr lang="en-US" sz="1400" spc="-13" dirty="0"/>
              <a:t>for </a:t>
            </a:r>
            <a:r>
              <a:rPr lang="en-US" sz="1400" spc="-4" dirty="0"/>
              <a:t>those who </a:t>
            </a:r>
            <a:r>
              <a:rPr lang="en-US" sz="1400" spc="-9" dirty="0"/>
              <a:t>report </a:t>
            </a:r>
            <a:r>
              <a:rPr lang="en-US" sz="1400" spc="-4" dirty="0"/>
              <a:t>suspicions of</a:t>
            </a:r>
            <a:r>
              <a:rPr lang="en-US" sz="1400" spc="150" dirty="0"/>
              <a:t> </a:t>
            </a:r>
            <a:r>
              <a:rPr lang="en-US" sz="1400" spc="-9" dirty="0"/>
              <a:t>fraud</a:t>
            </a:r>
          </a:p>
          <a:p>
            <a:pPr marL="492513" lvl="1">
              <a:lnSpc>
                <a:spcPct val="90000"/>
              </a:lnSpc>
              <a:spcBef>
                <a:spcPts val="146"/>
              </a:spcBef>
              <a:buClr>
                <a:schemeClr val="tx1"/>
              </a:buClr>
              <a:tabLst>
                <a:tab pos="263913" algn="l"/>
                <a:tab pos="264473" algn="l"/>
              </a:tabLst>
            </a:pPr>
            <a:endParaRPr lang="en-US" sz="1400" dirty="0"/>
          </a:p>
          <a:p>
            <a:pPr marL="171450" marR="0" lvl="0" indent="-171450">
              <a:lnSpc>
                <a:spcPct val="107000"/>
              </a:lnSpc>
              <a:spcBef>
                <a:spcPts val="0"/>
              </a:spcBef>
              <a:spcAft>
                <a:spcPts val="800"/>
              </a:spcAft>
              <a:buFont typeface="Arial" panose="020B0604020202020204" pitchFamily="34" charset="0"/>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U.S. Federal False Claims Act (FCA) prohibits any person from knowingly presenting or causing the presentation of a false or fraudulent claim for payment to the federal government.</a:t>
            </a:r>
          </a:p>
          <a:p>
            <a:pPr marL="171450" marR="0" lvl="0" indent="-171450">
              <a:lnSpc>
                <a:spcPct val="107000"/>
              </a:lnSpc>
              <a:spcBef>
                <a:spcPts val="0"/>
              </a:spcBef>
              <a:spcAft>
                <a:spcPts val="800"/>
              </a:spcAft>
              <a:buFont typeface="Arial" panose="020B0604020202020204" pitchFamily="34" charset="0"/>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Act creates liability for anyone, person or company, who knowingly submits, uses or causes to be submitted a false or fraudulent claim, or uses a false record, statement or claim to obtain  payment from the government. The Act potentially applies to any program or project that  receives government funding. The FCA is the government’s principal weapon for combating fraud  involving federal funds.</a:t>
            </a:r>
          </a:p>
          <a:p>
            <a:pPr marL="171450" marR="0" lvl="0" indent="-171450">
              <a:lnSpc>
                <a:spcPct val="107000"/>
              </a:lnSpc>
              <a:spcBef>
                <a:spcPts val="0"/>
              </a:spcBef>
              <a:spcAft>
                <a:spcPts val="800"/>
              </a:spcAft>
              <a:buFont typeface="Arial" panose="020B0604020202020204" pitchFamily="34" charset="0"/>
              <a:buChar char="•"/>
              <a:tabLst>
                <a:tab pos="457200" algn="l"/>
              </a:tabLs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False Claims Act Protection Provisions - </a:t>
            </a:r>
            <a:r>
              <a:rPr lang="en-US" sz="1400" dirty="0">
                <a:effectLst/>
                <a:latin typeface="Calibri" panose="020F0502020204030204" pitchFamily="34" charset="0"/>
                <a:ea typeface="Calibri" panose="020F0502020204030204" pitchFamily="34" charset="0"/>
                <a:cs typeface="Times New Roman" panose="02020603050405020304" pitchFamily="18" charset="0"/>
              </a:rPr>
              <a:t>The False Claims Act protects reporters from retaliation, including the following:</a:t>
            </a:r>
          </a:p>
          <a:p>
            <a:pPr marL="628650" marR="0" lvl="1" indent="-171450">
              <a:lnSpc>
                <a:spcPct val="107000"/>
              </a:lnSpc>
              <a:spcBef>
                <a:spcPts val="0"/>
              </a:spcBef>
              <a:spcAft>
                <a:spcPts val="0"/>
              </a:spcAft>
              <a:buFont typeface="Arial" panose="020B0604020202020204" pitchFamily="34" charset="0"/>
              <a:buChar char="•"/>
              <a:tabLst>
                <a:tab pos="9144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Harassment</a:t>
            </a:r>
          </a:p>
          <a:p>
            <a:pPr marL="628650" marR="0" lvl="1" indent="-171450">
              <a:lnSpc>
                <a:spcPct val="107000"/>
              </a:lnSpc>
              <a:spcBef>
                <a:spcPts val="0"/>
              </a:spcBef>
              <a:spcAft>
                <a:spcPts val="0"/>
              </a:spcAft>
              <a:buFont typeface="Arial" panose="020B0604020202020204" pitchFamily="34" charset="0"/>
              <a:buChar char="•"/>
              <a:tabLst>
                <a:tab pos="9144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Demotion</a:t>
            </a:r>
          </a:p>
          <a:p>
            <a:pPr marL="628650" marR="0" lvl="1" indent="-171450">
              <a:lnSpc>
                <a:spcPct val="107000"/>
              </a:lnSpc>
              <a:spcBef>
                <a:spcPts val="0"/>
              </a:spcBef>
              <a:spcAft>
                <a:spcPts val="0"/>
              </a:spcAft>
              <a:buFont typeface="Arial" panose="020B0604020202020204" pitchFamily="34" charset="0"/>
              <a:buChar char="•"/>
              <a:tabLst>
                <a:tab pos="9144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Wrongful termination</a:t>
            </a:r>
          </a:p>
          <a:p>
            <a:pPr marL="457200" marR="0" lvl="1" indent="0">
              <a:lnSpc>
                <a:spcPct val="107000"/>
              </a:lnSpc>
              <a:spcBef>
                <a:spcPts val="0"/>
              </a:spcBef>
              <a:spcAft>
                <a:spcPts val="0"/>
              </a:spcAft>
              <a:buNone/>
              <a:tabLst>
                <a:tab pos="914400" algn="l"/>
              </a:tabLs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800"/>
              </a:spcAft>
              <a:buFont typeface="Arial" panose="020B0604020202020204" pitchFamily="34" charset="0"/>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U.S. Health Care Reform Law of 2010 (Patient Protection and Affordable Care Act) expanded  the False Claims Act to add liability for reverse false claims. Under the reverse false claims provisions, overpayments or any funds received or retained under a federal program to which a person or organization is not entitled must be reported within 60 days of identification</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507694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CF3849-652C-431E-B885-2CCA2C6E059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Healthcare Fraud, Waste and Abuse</a:t>
            </a:r>
          </a:p>
        </p:txBody>
      </p:sp>
      <p:sp>
        <p:nvSpPr>
          <p:cNvPr id="31" name="Arc 3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84568DEA-4C7F-4F87-8011-03DFE2ADA7F8}"/>
              </a:ext>
            </a:extLst>
          </p:cNvPr>
          <p:cNvSpPr>
            <a:spLocks noGrp="1"/>
          </p:cNvSpPr>
          <p:nvPr>
            <p:ph idx="1"/>
          </p:nvPr>
        </p:nvSpPr>
        <p:spPr>
          <a:xfrm>
            <a:off x="4447308" y="788565"/>
            <a:ext cx="7070776" cy="5388398"/>
          </a:xfrm>
        </p:spPr>
        <p:txBody>
          <a:bodyPr anchor="ctr">
            <a:normAutofit/>
          </a:bodyPr>
          <a:lstStyle/>
          <a:p>
            <a:pPr>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Fraud, waste and abuse (FWA) continue to take a heavy toll on the healthcare system.  In 2019 the Office of Inspector General (OIG) doubled the amount of money recovered from healthcare fraud schemes from $2.9B to $5.9B​</a:t>
            </a:r>
          </a:p>
          <a:p>
            <a:pPr>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 compliance program contains measures to prevent, detect and correct fraud, waste and abuse. We all have a role to play and be alert for suspicious activities that have the potential for fraud, waste and abuse and respond by reporting anything you may notice.</a:t>
            </a:r>
          </a:p>
          <a:p>
            <a:pPr marL="0" indent="0">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Compliance Program​</a:t>
            </a:r>
          </a:p>
          <a:p>
            <a:pPr>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Compliance programs are designed to ensure that we meet all legal, regulatory and business requirements, both domestic and international.  They reflect our commitment to reduce the potential for non-compliance with these requirements. </a:t>
            </a:r>
            <a:endParaRPr lang="en-US" sz="2000" dirty="0"/>
          </a:p>
        </p:txBody>
      </p:sp>
    </p:spTree>
    <p:extLst>
      <p:ext uri="{BB962C8B-B14F-4D97-AF65-F5344CB8AC3E}">
        <p14:creationId xmlns:p14="http://schemas.microsoft.com/office/powerpoint/2010/main" val="1180422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6087D8-6408-4F0E-96F9-8493E1E70ECF}"/>
              </a:ext>
            </a:extLst>
          </p:cNvPr>
          <p:cNvSpPr>
            <a:spLocks noGrp="1"/>
          </p:cNvSpPr>
          <p:nvPr>
            <p:ph type="title"/>
          </p:nvPr>
        </p:nvSpPr>
        <p:spPr>
          <a:xfrm>
            <a:off x="458234" y="1204372"/>
            <a:ext cx="3440666" cy="4461163"/>
          </a:xfrm>
        </p:spPr>
        <p:txBody>
          <a:bodyPr>
            <a:normAutofit/>
          </a:bodyPr>
          <a:lstStyle/>
          <a:p>
            <a:r>
              <a:rPr lang="en-US" dirty="0">
                <a:solidFill>
                  <a:srgbClr val="FFFFFF"/>
                </a:solidFill>
              </a:rPr>
              <a:t>Enforcements Awareness - U.S. False Claims Act (cont.)</a:t>
            </a: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FE04F11-CA1F-443F-AD65-BE1CDC81C01E}"/>
              </a:ext>
            </a:extLst>
          </p:cNvPr>
          <p:cNvSpPr>
            <a:spLocks noGrp="1"/>
          </p:cNvSpPr>
          <p:nvPr>
            <p:ph idx="1"/>
          </p:nvPr>
        </p:nvSpPr>
        <p:spPr>
          <a:xfrm>
            <a:off x="4371808" y="566177"/>
            <a:ext cx="7053998" cy="5585619"/>
          </a:xfrm>
        </p:spPr>
        <p:txBody>
          <a:bodyPr anchor="ctr">
            <a:normAutofit/>
          </a:bodyPr>
          <a:lstStyle/>
          <a:p>
            <a:pPr marL="0" indent="0">
              <a:buNone/>
            </a:pPr>
            <a:r>
              <a:rPr lang="en-US" sz="2000" b="1" spc="-10" dirty="0">
                <a:cs typeface="Calibri"/>
              </a:rPr>
              <a:t>U.S. </a:t>
            </a:r>
            <a:r>
              <a:rPr lang="en-US" sz="2000" b="1" spc="-15" dirty="0">
                <a:cs typeface="Calibri"/>
              </a:rPr>
              <a:t>False </a:t>
            </a:r>
            <a:r>
              <a:rPr lang="en-US" sz="2000" b="1" spc="-5" dirty="0">
                <a:cs typeface="Calibri"/>
              </a:rPr>
              <a:t>Claims Act</a:t>
            </a:r>
            <a:r>
              <a:rPr lang="en-US" sz="2000" b="1" spc="-20" dirty="0">
                <a:cs typeface="Calibri"/>
              </a:rPr>
              <a:t> </a:t>
            </a:r>
            <a:r>
              <a:rPr lang="en-US" sz="2000" b="1" spc="-10" dirty="0">
                <a:cs typeface="Calibri"/>
              </a:rPr>
              <a:t>(cont.)</a:t>
            </a:r>
            <a:endParaRPr lang="en-US" sz="2000" dirty="0">
              <a:cs typeface="Times New Roman"/>
            </a:endParaRPr>
          </a:p>
          <a:p>
            <a:pPr marL="0" marR="5080" indent="0">
              <a:spcBef>
                <a:spcPts val="5"/>
              </a:spcBef>
              <a:buNone/>
            </a:pPr>
            <a:r>
              <a:rPr lang="en-US" sz="2000" spc="-5" dirty="0">
                <a:cs typeface="Calibri"/>
              </a:rPr>
              <a:t>The </a:t>
            </a:r>
            <a:r>
              <a:rPr lang="en-US" sz="2000" spc="-10" dirty="0">
                <a:cs typeface="Calibri"/>
              </a:rPr>
              <a:t>Affordable Care </a:t>
            </a:r>
            <a:r>
              <a:rPr lang="en-US" sz="2000" spc="-5" dirty="0">
                <a:cs typeface="Calibri"/>
              </a:rPr>
              <a:t>Act also </a:t>
            </a:r>
            <a:r>
              <a:rPr lang="en-US" sz="2000" spc="-10" dirty="0">
                <a:cs typeface="Calibri"/>
              </a:rPr>
              <a:t>expanded </a:t>
            </a:r>
            <a:r>
              <a:rPr lang="en-US" sz="2000" spc="-5" dirty="0">
                <a:cs typeface="Calibri"/>
              </a:rPr>
              <a:t>the </a:t>
            </a:r>
            <a:r>
              <a:rPr lang="en-US" sz="2000" spc="-15" dirty="0">
                <a:cs typeface="Calibri"/>
              </a:rPr>
              <a:t>range </a:t>
            </a:r>
            <a:r>
              <a:rPr lang="en-US" sz="2000" spc="-5" dirty="0">
                <a:cs typeface="Calibri"/>
              </a:rPr>
              <a:t>of health plan business subject </a:t>
            </a:r>
            <a:r>
              <a:rPr lang="en-US" sz="2000" spc="-10" dirty="0">
                <a:cs typeface="Calibri"/>
              </a:rPr>
              <a:t>to </a:t>
            </a:r>
            <a:r>
              <a:rPr lang="en-US" sz="2000" spc="-5" dirty="0">
                <a:cs typeface="Calibri"/>
              </a:rPr>
              <a:t>the </a:t>
            </a:r>
            <a:r>
              <a:rPr lang="en-US" sz="2000" spc="-10" dirty="0">
                <a:cs typeface="Calibri"/>
              </a:rPr>
              <a:t>FCA </a:t>
            </a:r>
            <a:r>
              <a:rPr lang="en-US" sz="2000" spc="-5" dirty="0">
                <a:cs typeface="Calibri"/>
              </a:rPr>
              <a:t>and compliance </a:t>
            </a:r>
            <a:r>
              <a:rPr lang="en-US" sz="2000" spc="-10" dirty="0">
                <a:cs typeface="Calibri"/>
              </a:rPr>
              <a:t>must now </a:t>
            </a:r>
            <a:r>
              <a:rPr lang="en-US" sz="2000" spc="-5" dirty="0">
                <a:cs typeface="Calibri"/>
              </a:rPr>
              <a:t>be a significant </a:t>
            </a:r>
            <a:r>
              <a:rPr lang="en-US" sz="2000" spc="-10" dirty="0">
                <a:cs typeface="Calibri"/>
              </a:rPr>
              <a:t>concern </a:t>
            </a:r>
            <a:r>
              <a:rPr lang="en-US" sz="2000" dirty="0">
                <a:cs typeface="Calibri"/>
              </a:rPr>
              <a:t>in </a:t>
            </a:r>
            <a:r>
              <a:rPr lang="en-US" sz="2000" spc="-5" dirty="0">
                <a:cs typeface="Calibri"/>
              </a:rPr>
              <a:t>“non-government” lines of</a:t>
            </a:r>
            <a:r>
              <a:rPr lang="en-US" sz="2000" spc="15" dirty="0">
                <a:cs typeface="Calibri"/>
              </a:rPr>
              <a:t> </a:t>
            </a:r>
            <a:r>
              <a:rPr lang="en-US" sz="2000" spc="-5" dirty="0">
                <a:cs typeface="Calibri"/>
              </a:rPr>
              <a:t>business.</a:t>
            </a:r>
          </a:p>
          <a:p>
            <a:pPr marL="0" indent="0">
              <a:buNone/>
            </a:pPr>
            <a:r>
              <a:rPr lang="en-US" sz="2000" b="1" u="heavy" spc="-10" dirty="0">
                <a:cs typeface="Calibri"/>
              </a:rPr>
              <a:t>Penalties</a:t>
            </a:r>
            <a:endParaRPr lang="en-US" sz="2000" dirty="0">
              <a:cs typeface="Calibri"/>
            </a:endParaRPr>
          </a:p>
          <a:p>
            <a:pPr marL="0" marR="403860" indent="0">
              <a:spcBef>
                <a:spcPts val="380"/>
              </a:spcBef>
              <a:buNone/>
            </a:pPr>
            <a:r>
              <a:rPr lang="en-US" sz="2000" spc="-15" dirty="0">
                <a:cs typeface="Calibri"/>
              </a:rPr>
              <a:t>Failure </a:t>
            </a:r>
            <a:r>
              <a:rPr lang="en-US" sz="2000" spc="-10" dirty="0">
                <a:cs typeface="Calibri"/>
              </a:rPr>
              <a:t>to comply </a:t>
            </a:r>
            <a:r>
              <a:rPr lang="en-US" sz="2000" spc="-5" dirty="0">
                <a:cs typeface="Calibri"/>
              </a:rPr>
              <a:t>with the prohibitions of the </a:t>
            </a:r>
            <a:r>
              <a:rPr lang="en-US" sz="2000" spc="-10" dirty="0">
                <a:cs typeface="Calibri"/>
              </a:rPr>
              <a:t>FCA </a:t>
            </a:r>
            <a:r>
              <a:rPr lang="en-US" sz="2000" spc="-5" dirty="0">
                <a:cs typeface="Calibri"/>
              </a:rPr>
              <a:t>could </a:t>
            </a:r>
            <a:r>
              <a:rPr lang="en-US" sz="2000" spc="-10" dirty="0">
                <a:cs typeface="Calibri"/>
              </a:rPr>
              <a:t>result </a:t>
            </a:r>
            <a:r>
              <a:rPr lang="en-US" sz="2000" dirty="0">
                <a:cs typeface="Calibri"/>
              </a:rPr>
              <a:t>in </a:t>
            </a:r>
            <a:r>
              <a:rPr lang="en-US" sz="2000" spc="-5" dirty="0">
                <a:cs typeface="Calibri"/>
              </a:rPr>
              <a:t>civil and criminal sanctions imposed on individuals, </a:t>
            </a:r>
            <a:r>
              <a:rPr lang="en-US" sz="2000" i="1" spc="-5" dirty="0">
                <a:cs typeface="Calibri"/>
              </a:rPr>
              <a:t>[Your organization] </a:t>
            </a:r>
            <a:r>
              <a:rPr lang="en-US" sz="2000" spc="-10" dirty="0">
                <a:cs typeface="Calibri"/>
              </a:rPr>
              <a:t>and/or </a:t>
            </a:r>
            <a:r>
              <a:rPr lang="en-US" sz="2000" dirty="0">
                <a:cs typeface="Calibri"/>
              </a:rPr>
              <a:t>its </a:t>
            </a:r>
            <a:r>
              <a:rPr lang="en-US" sz="2000" spc="-5" dirty="0">
                <a:cs typeface="Calibri"/>
              </a:rPr>
              <a:t>subsidiaries. This could</a:t>
            </a:r>
            <a:r>
              <a:rPr lang="en-US" sz="2000" spc="45" dirty="0">
                <a:cs typeface="Calibri"/>
              </a:rPr>
              <a:t> </a:t>
            </a:r>
            <a:r>
              <a:rPr lang="en-US" sz="2000" spc="-5" dirty="0">
                <a:cs typeface="Calibri"/>
              </a:rPr>
              <a:t>include:</a:t>
            </a:r>
            <a:endParaRPr lang="en-US" sz="2000" dirty="0">
              <a:cs typeface="Calibri"/>
            </a:endParaRPr>
          </a:p>
          <a:p>
            <a:pPr marL="756285" lvl="1" indent="-286385">
              <a:spcBef>
                <a:spcPts val="380"/>
              </a:spcBef>
              <a:tabLst>
                <a:tab pos="299085" algn="l"/>
                <a:tab pos="299720" algn="l"/>
              </a:tabLst>
            </a:pPr>
            <a:r>
              <a:rPr lang="en-US" sz="1800" spc="-5" dirty="0">
                <a:cs typeface="Calibri"/>
              </a:rPr>
              <a:t>Civil Penalties,</a:t>
            </a:r>
            <a:r>
              <a:rPr lang="en-US" sz="1800" spc="-90" dirty="0">
                <a:cs typeface="Calibri"/>
              </a:rPr>
              <a:t> </a:t>
            </a:r>
            <a:r>
              <a:rPr lang="en-US" sz="1800" spc="-5" dirty="0">
                <a:cs typeface="Calibri"/>
              </a:rPr>
              <a:t>plus;</a:t>
            </a:r>
            <a:endParaRPr lang="en-US" sz="1800" dirty="0">
              <a:cs typeface="Calibri"/>
            </a:endParaRPr>
          </a:p>
          <a:p>
            <a:pPr marL="756285" lvl="1" indent="-286385">
              <a:spcBef>
                <a:spcPts val="380"/>
              </a:spcBef>
              <a:tabLst>
                <a:tab pos="299085" algn="l"/>
                <a:tab pos="299720" algn="l"/>
              </a:tabLst>
            </a:pPr>
            <a:r>
              <a:rPr lang="en-US" sz="1800" dirty="0">
                <a:cs typeface="Calibri"/>
              </a:rPr>
              <a:t>Multiple </a:t>
            </a:r>
            <a:r>
              <a:rPr lang="en-US" sz="1800" spc="-5" dirty="0">
                <a:cs typeface="Calibri"/>
              </a:rPr>
              <a:t>(3X) damages,</a:t>
            </a:r>
            <a:r>
              <a:rPr lang="en-US" sz="1800" spc="-100" dirty="0">
                <a:cs typeface="Calibri"/>
              </a:rPr>
              <a:t> </a:t>
            </a:r>
            <a:r>
              <a:rPr lang="en-US" sz="1800" spc="-5" dirty="0">
                <a:cs typeface="Calibri"/>
              </a:rPr>
              <a:t>plus;</a:t>
            </a:r>
            <a:endParaRPr lang="en-US" sz="1800" dirty="0">
              <a:cs typeface="Calibri"/>
            </a:endParaRPr>
          </a:p>
          <a:p>
            <a:pPr marL="756285" marR="390525" lvl="1" indent="-286385">
              <a:spcBef>
                <a:spcPts val="380"/>
              </a:spcBef>
              <a:tabLst>
                <a:tab pos="299085" algn="l"/>
                <a:tab pos="299720" algn="l"/>
              </a:tabLst>
            </a:pPr>
            <a:r>
              <a:rPr lang="en-US" sz="1800" spc="-5" dirty="0">
                <a:cs typeface="Calibri"/>
              </a:rPr>
              <a:t>Suspension or </a:t>
            </a:r>
            <a:r>
              <a:rPr lang="en-US" sz="1800" spc="-10" dirty="0">
                <a:cs typeface="Calibri"/>
              </a:rPr>
              <a:t>exclusion from </a:t>
            </a:r>
            <a:r>
              <a:rPr lang="en-US" sz="1800" spc="-5" dirty="0">
                <a:cs typeface="Calibri"/>
              </a:rPr>
              <a:t>participation </a:t>
            </a:r>
            <a:r>
              <a:rPr lang="en-US" sz="1800" dirty="0">
                <a:cs typeface="Calibri"/>
              </a:rPr>
              <a:t>in </a:t>
            </a:r>
            <a:r>
              <a:rPr lang="en-US" sz="1800" spc="-10" dirty="0">
                <a:cs typeface="Calibri"/>
              </a:rPr>
              <a:t>Medicare, </a:t>
            </a:r>
            <a:r>
              <a:rPr lang="en-US" sz="1800" spc="-5" dirty="0">
                <a:cs typeface="Calibri"/>
              </a:rPr>
              <a:t>Medicaid, and other </a:t>
            </a:r>
            <a:r>
              <a:rPr lang="en-US" sz="1800" spc="-15" dirty="0">
                <a:cs typeface="Calibri"/>
              </a:rPr>
              <a:t>state-based</a:t>
            </a:r>
            <a:r>
              <a:rPr lang="en-US" sz="1800" spc="-5" dirty="0">
                <a:cs typeface="Calibri"/>
              </a:rPr>
              <a:t>  health</a:t>
            </a:r>
            <a:r>
              <a:rPr lang="en-US" sz="1800" spc="-15" dirty="0">
                <a:cs typeface="Calibri"/>
              </a:rPr>
              <a:t>care</a:t>
            </a:r>
            <a:r>
              <a:rPr lang="en-US" sz="1800" spc="-30" dirty="0">
                <a:cs typeface="Calibri"/>
              </a:rPr>
              <a:t> </a:t>
            </a:r>
            <a:r>
              <a:rPr lang="en-US" sz="1800" spc="-15" dirty="0">
                <a:cs typeface="Calibri"/>
              </a:rPr>
              <a:t>programs.</a:t>
            </a:r>
          </a:p>
          <a:p>
            <a:pPr marL="0" marR="5080" indent="0">
              <a:spcBef>
                <a:spcPts val="384"/>
              </a:spcBef>
              <a:buNone/>
            </a:pPr>
            <a:r>
              <a:rPr lang="en-US" sz="2000" spc="-10" dirty="0">
                <a:cs typeface="Calibri"/>
              </a:rPr>
              <a:t>Collateral consequences </a:t>
            </a:r>
            <a:r>
              <a:rPr lang="en-US" sz="2000" spc="-5" dirty="0">
                <a:cs typeface="Calibri"/>
              </a:rPr>
              <a:t>include </a:t>
            </a:r>
            <a:r>
              <a:rPr lang="en-US" sz="2000" spc="-10" dirty="0">
                <a:cs typeface="Calibri"/>
              </a:rPr>
              <a:t>debarment from government contracts, exclusion </a:t>
            </a:r>
            <a:r>
              <a:rPr lang="en-US" sz="2000" spc="-15" dirty="0">
                <a:cs typeface="Calibri"/>
              </a:rPr>
              <a:t>from </a:t>
            </a:r>
            <a:r>
              <a:rPr lang="en-US" sz="2000" spc="-5" dirty="0">
                <a:cs typeface="Calibri"/>
              </a:rPr>
              <a:t>participation </a:t>
            </a:r>
            <a:r>
              <a:rPr lang="en-US" sz="2000" dirty="0">
                <a:cs typeface="Calibri"/>
              </a:rPr>
              <a:t>in </a:t>
            </a:r>
            <a:r>
              <a:rPr lang="en-US" sz="2000" spc="-15" dirty="0">
                <a:cs typeface="Calibri"/>
              </a:rPr>
              <a:t>federal </a:t>
            </a:r>
            <a:r>
              <a:rPr lang="en-US" sz="2000" spc="-5" dirty="0">
                <a:cs typeface="Calibri"/>
              </a:rPr>
              <a:t>health</a:t>
            </a:r>
            <a:r>
              <a:rPr lang="en-US" sz="2000" spc="-15" dirty="0">
                <a:cs typeface="Calibri"/>
              </a:rPr>
              <a:t>care programs, </a:t>
            </a:r>
            <a:r>
              <a:rPr lang="en-US" sz="2000" spc="-5" dirty="0">
                <a:cs typeface="Calibri"/>
              </a:rPr>
              <a:t>and </a:t>
            </a:r>
            <a:r>
              <a:rPr lang="en-US" sz="2000" spc="-10" dirty="0">
                <a:cs typeface="Calibri"/>
              </a:rPr>
              <a:t>reputational </a:t>
            </a:r>
            <a:r>
              <a:rPr lang="en-US" sz="2000" spc="-5" dirty="0">
                <a:cs typeface="Calibri"/>
              </a:rPr>
              <a:t>harm. </a:t>
            </a:r>
          </a:p>
          <a:p>
            <a:pPr marL="0" marR="5080" indent="0">
              <a:spcBef>
                <a:spcPts val="384"/>
              </a:spcBef>
              <a:buNone/>
            </a:pPr>
            <a:endParaRPr lang="en-US" sz="2000" dirty="0">
              <a:cs typeface="Times New Roman"/>
            </a:endParaRPr>
          </a:p>
          <a:p>
            <a:pPr marL="0" indent="0">
              <a:spcBef>
                <a:spcPts val="5"/>
              </a:spcBef>
              <a:buNone/>
            </a:pPr>
            <a:r>
              <a:rPr lang="en-US" sz="2000" spc="-10" dirty="0">
                <a:cs typeface="Calibri"/>
              </a:rPr>
              <a:t>Note: </a:t>
            </a:r>
            <a:r>
              <a:rPr lang="en-US" sz="2000" spc="-5" dirty="0">
                <a:cs typeface="Calibri"/>
              </a:rPr>
              <a:t>The </a:t>
            </a:r>
            <a:r>
              <a:rPr lang="en-US" sz="2000" spc="-10" dirty="0">
                <a:cs typeface="Calibri"/>
              </a:rPr>
              <a:t>amount </a:t>
            </a:r>
            <a:r>
              <a:rPr lang="en-US" sz="2000" spc="-5" dirty="0">
                <a:cs typeface="Calibri"/>
              </a:rPr>
              <a:t>of the </a:t>
            </a:r>
            <a:r>
              <a:rPr lang="en-US" sz="2000" spc="-10" dirty="0">
                <a:cs typeface="Calibri"/>
              </a:rPr>
              <a:t>false </a:t>
            </a:r>
            <a:r>
              <a:rPr lang="en-US" sz="2000" spc="-5" dirty="0">
                <a:cs typeface="Calibri"/>
              </a:rPr>
              <a:t>claim doesn’t</a:t>
            </a:r>
            <a:r>
              <a:rPr lang="en-US" sz="2000" spc="75" dirty="0">
                <a:cs typeface="Calibri"/>
              </a:rPr>
              <a:t> </a:t>
            </a:r>
            <a:r>
              <a:rPr lang="en-US" sz="2000" spc="-35" dirty="0">
                <a:cs typeface="Calibri"/>
              </a:rPr>
              <a:t>matter.</a:t>
            </a:r>
            <a:endParaRPr lang="en-US" sz="2000" dirty="0"/>
          </a:p>
        </p:txBody>
      </p:sp>
    </p:spTree>
    <p:extLst>
      <p:ext uri="{BB962C8B-B14F-4D97-AF65-F5344CB8AC3E}">
        <p14:creationId xmlns:p14="http://schemas.microsoft.com/office/powerpoint/2010/main" val="3860950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7D5D6CB-48B5-479D-BA20-EB11798DA3FD}"/>
              </a:ext>
            </a:extLst>
          </p:cNvPr>
          <p:cNvSpPr>
            <a:spLocks noGrp="1"/>
          </p:cNvSpPr>
          <p:nvPr>
            <p:ph type="title"/>
          </p:nvPr>
        </p:nvSpPr>
        <p:spPr>
          <a:xfrm>
            <a:off x="368300" y="1585372"/>
            <a:ext cx="3557034" cy="4461163"/>
          </a:xfrm>
        </p:spPr>
        <p:txBody>
          <a:bodyPr>
            <a:normAutofit/>
          </a:bodyPr>
          <a:lstStyle/>
          <a:p>
            <a:r>
              <a:rPr lang="en-US" dirty="0">
                <a:solidFill>
                  <a:srgbClr val="FFFFFF"/>
                </a:solidFill>
              </a:rPr>
              <a:t>Enforcement Awareness - U.S. State False Claims Acts</a:t>
            </a:r>
            <a:br>
              <a:rPr lang="en-US" dirty="0">
                <a:solidFill>
                  <a:srgbClr val="FFFFFF"/>
                </a:solidFill>
              </a:rPr>
            </a:br>
            <a:endParaRPr lang="en-US" dirty="0">
              <a:solidFill>
                <a:srgbClr val="FFFFFF"/>
              </a:solidFill>
            </a:endParaRP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8AB001A-2FEA-4F15-A003-50F6F0BD7BF0}"/>
              </a:ext>
            </a:extLst>
          </p:cNvPr>
          <p:cNvSpPr>
            <a:spLocks noGrp="1"/>
          </p:cNvSpPr>
          <p:nvPr>
            <p:ph idx="1"/>
          </p:nvPr>
        </p:nvSpPr>
        <p:spPr>
          <a:xfrm>
            <a:off x="4506031" y="1153408"/>
            <a:ext cx="6500325" cy="4626608"/>
          </a:xfrm>
        </p:spPr>
        <p:txBody>
          <a:bodyPr anchor="ctr">
            <a:normAutofit/>
          </a:bodyPr>
          <a:lstStyle/>
          <a:p>
            <a:pPr marL="0" indent="0">
              <a:buNone/>
            </a:pPr>
            <a:r>
              <a:rPr lang="en-US" sz="2200" b="1" spc="-10" dirty="0">
                <a:latin typeface="Calibri"/>
                <a:cs typeface="Calibri"/>
              </a:rPr>
              <a:t>U.S. </a:t>
            </a:r>
            <a:r>
              <a:rPr lang="en-US" sz="2200" b="1" spc="-15" dirty="0">
                <a:latin typeface="Calibri"/>
                <a:cs typeface="Calibri"/>
              </a:rPr>
              <a:t>State False </a:t>
            </a:r>
            <a:r>
              <a:rPr lang="en-US" sz="2200" b="1" spc="-5" dirty="0">
                <a:latin typeface="Calibri"/>
                <a:cs typeface="Calibri"/>
              </a:rPr>
              <a:t>Claims</a:t>
            </a:r>
            <a:r>
              <a:rPr lang="en-US" sz="2200" b="1" spc="-35" dirty="0">
                <a:latin typeface="Calibri"/>
                <a:cs typeface="Calibri"/>
              </a:rPr>
              <a:t> </a:t>
            </a:r>
            <a:r>
              <a:rPr lang="en-US" sz="2200" b="1" spc="-5" dirty="0">
                <a:latin typeface="Calibri"/>
                <a:cs typeface="Calibri"/>
              </a:rPr>
              <a:t>Acts</a:t>
            </a:r>
          </a:p>
          <a:p>
            <a:pPr marL="0" indent="0">
              <a:buNone/>
            </a:pPr>
            <a:endParaRPr lang="en-US" sz="2200" dirty="0">
              <a:latin typeface="Calibri"/>
              <a:cs typeface="Calibri"/>
            </a:endParaRPr>
          </a:p>
          <a:p>
            <a:pPr marR="144780">
              <a:spcBef>
                <a:spcPts val="384"/>
              </a:spcBef>
            </a:pPr>
            <a:r>
              <a:rPr lang="en-US" sz="2200" spc="-10" dirty="0">
                <a:latin typeface="Calibri"/>
                <a:cs typeface="Calibri"/>
              </a:rPr>
              <a:t>U.S. </a:t>
            </a:r>
            <a:r>
              <a:rPr lang="en-US" sz="2200" spc="-15" dirty="0">
                <a:latin typeface="Calibri"/>
                <a:cs typeface="Calibri"/>
              </a:rPr>
              <a:t>State False </a:t>
            </a:r>
            <a:r>
              <a:rPr lang="en-US" sz="2200" spc="-5" dirty="0">
                <a:latin typeface="Calibri"/>
                <a:cs typeface="Calibri"/>
              </a:rPr>
              <a:t>Claims Acts </a:t>
            </a:r>
            <a:r>
              <a:rPr lang="en-US" sz="2200" spc="-15" dirty="0">
                <a:latin typeface="Calibri"/>
                <a:cs typeface="Calibri"/>
              </a:rPr>
              <a:t>have </a:t>
            </a:r>
            <a:r>
              <a:rPr lang="en-US" sz="2200" spc="-5" dirty="0">
                <a:latin typeface="Calibri"/>
                <a:cs typeface="Calibri"/>
              </a:rPr>
              <a:t>been </a:t>
            </a:r>
            <a:r>
              <a:rPr lang="en-US" sz="2200" spc="-10" dirty="0">
                <a:latin typeface="Calibri"/>
                <a:cs typeface="Calibri"/>
              </a:rPr>
              <a:t>enacted </a:t>
            </a:r>
            <a:r>
              <a:rPr lang="en-US" sz="2200" dirty="0">
                <a:latin typeface="Calibri"/>
                <a:cs typeface="Calibri"/>
              </a:rPr>
              <a:t>in </a:t>
            </a:r>
            <a:r>
              <a:rPr lang="en-US" sz="2200" spc="-15" dirty="0">
                <a:latin typeface="Calibri"/>
                <a:cs typeface="Calibri"/>
              </a:rPr>
              <a:t>several </a:t>
            </a:r>
            <a:r>
              <a:rPr lang="en-US" sz="2200" spc="-10" dirty="0">
                <a:latin typeface="Calibri"/>
                <a:cs typeface="Calibri"/>
              </a:rPr>
              <a:t>U.S. </a:t>
            </a:r>
            <a:r>
              <a:rPr lang="en-US" sz="2200" spc="-15" dirty="0">
                <a:latin typeface="Calibri"/>
                <a:cs typeface="Calibri"/>
              </a:rPr>
              <a:t>states </a:t>
            </a:r>
            <a:r>
              <a:rPr lang="en-US" sz="2200" spc="-10" dirty="0">
                <a:latin typeface="Calibri"/>
                <a:cs typeface="Calibri"/>
              </a:rPr>
              <a:t>to discourage </a:t>
            </a:r>
            <a:r>
              <a:rPr lang="en-US" sz="2200" spc="-15" dirty="0">
                <a:latin typeface="Calibri"/>
                <a:cs typeface="Calibri"/>
              </a:rPr>
              <a:t>fraud </a:t>
            </a:r>
            <a:r>
              <a:rPr lang="en-US" sz="2200" spc="-10" dirty="0">
                <a:latin typeface="Calibri"/>
                <a:cs typeface="Calibri"/>
              </a:rPr>
              <a:t>against </a:t>
            </a:r>
            <a:r>
              <a:rPr lang="en-US" sz="2200" spc="-15" dirty="0">
                <a:latin typeface="Calibri"/>
                <a:cs typeface="Calibri"/>
              </a:rPr>
              <a:t>state </a:t>
            </a:r>
            <a:r>
              <a:rPr lang="en-US" sz="2200" spc="-5" dirty="0">
                <a:latin typeface="Calibri"/>
                <a:cs typeface="Calibri"/>
              </a:rPr>
              <a:t>health</a:t>
            </a:r>
            <a:r>
              <a:rPr lang="en-US" sz="2200" spc="-15" dirty="0">
                <a:latin typeface="Calibri"/>
                <a:cs typeface="Calibri"/>
              </a:rPr>
              <a:t>care programs. </a:t>
            </a:r>
          </a:p>
          <a:p>
            <a:pPr marR="144780">
              <a:spcBef>
                <a:spcPts val="384"/>
              </a:spcBef>
            </a:pPr>
            <a:endParaRPr lang="en-US" sz="2200" spc="-15" dirty="0">
              <a:latin typeface="Calibri"/>
              <a:cs typeface="Calibri"/>
            </a:endParaRPr>
          </a:p>
          <a:p>
            <a:pPr marR="144780">
              <a:spcBef>
                <a:spcPts val="384"/>
              </a:spcBef>
            </a:pPr>
            <a:r>
              <a:rPr lang="en-US" sz="2200" spc="-5" dirty="0">
                <a:latin typeface="Calibri"/>
                <a:cs typeface="Calibri"/>
              </a:rPr>
              <a:t>Medicaid </a:t>
            </a:r>
            <a:r>
              <a:rPr lang="en-US" sz="2200" spc="-15" dirty="0">
                <a:latin typeface="Calibri"/>
                <a:cs typeface="Calibri"/>
              </a:rPr>
              <a:t>programs </a:t>
            </a:r>
            <a:r>
              <a:rPr lang="en-US" sz="2200" spc="-5" dirty="0">
                <a:latin typeface="Calibri"/>
                <a:cs typeface="Calibri"/>
              </a:rPr>
              <a:t>and </a:t>
            </a:r>
            <a:r>
              <a:rPr lang="en-US" sz="2200" spc="-10" dirty="0">
                <a:latin typeface="Calibri"/>
                <a:cs typeface="Calibri"/>
              </a:rPr>
              <a:t>related </a:t>
            </a:r>
            <a:r>
              <a:rPr lang="en-US" sz="2200" spc="-5" dirty="0">
                <a:latin typeface="Calibri"/>
                <a:cs typeface="Calibri"/>
              </a:rPr>
              <a:t>submissions </a:t>
            </a:r>
            <a:r>
              <a:rPr lang="en-US" sz="2200" spc="-15" dirty="0">
                <a:latin typeface="Calibri"/>
                <a:cs typeface="Calibri"/>
              </a:rPr>
              <a:t>are </a:t>
            </a:r>
            <a:r>
              <a:rPr lang="en-US" sz="2200" spc="-5" dirty="0">
                <a:latin typeface="Calibri"/>
                <a:cs typeface="Calibri"/>
              </a:rPr>
              <a:t>subject </a:t>
            </a:r>
            <a:r>
              <a:rPr lang="en-US" sz="2200" spc="-10" dirty="0">
                <a:latin typeface="Calibri"/>
                <a:cs typeface="Calibri"/>
              </a:rPr>
              <a:t>to </a:t>
            </a:r>
            <a:r>
              <a:rPr lang="en-US" sz="2200" spc="-5" dirty="0">
                <a:latin typeface="Calibri"/>
                <a:cs typeface="Calibri"/>
              </a:rPr>
              <a:t>both the </a:t>
            </a:r>
            <a:r>
              <a:rPr lang="en-US" sz="2200" spc="-15" dirty="0">
                <a:latin typeface="Calibri"/>
                <a:cs typeface="Calibri"/>
              </a:rPr>
              <a:t>Federal </a:t>
            </a:r>
            <a:r>
              <a:rPr lang="en-US" sz="2200" spc="-5" dirty="0">
                <a:latin typeface="Calibri"/>
                <a:cs typeface="Calibri"/>
              </a:rPr>
              <a:t>and </a:t>
            </a:r>
            <a:r>
              <a:rPr lang="en-US" sz="2200" spc="-15" dirty="0">
                <a:latin typeface="Calibri"/>
                <a:cs typeface="Calibri"/>
              </a:rPr>
              <a:t>State False </a:t>
            </a:r>
            <a:r>
              <a:rPr lang="en-US" sz="2200" spc="-5" dirty="0">
                <a:latin typeface="Calibri"/>
                <a:cs typeface="Calibri"/>
              </a:rPr>
              <a:t>Claims Acts. </a:t>
            </a:r>
            <a:endParaRPr lang="en-US" sz="2200" dirty="0">
              <a:latin typeface="Times New Roman"/>
              <a:cs typeface="Times New Roman"/>
            </a:endParaRPr>
          </a:p>
          <a:p>
            <a:endParaRPr lang="en-US" dirty="0"/>
          </a:p>
        </p:txBody>
      </p:sp>
    </p:spTree>
    <p:extLst>
      <p:ext uri="{BB962C8B-B14F-4D97-AF65-F5344CB8AC3E}">
        <p14:creationId xmlns:p14="http://schemas.microsoft.com/office/powerpoint/2010/main" val="2614114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6F9C8F0-31ED-42A6-951C-7BAFEE4E5821}"/>
              </a:ext>
            </a:extLst>
          </p:cNvPr>
          <p:cNvSpPr>
            <a:spLocks noGrp="1"/>
          </p:cNvSpPr>
          <p:nvPr>
            <p:ph type="title"/>
          </p:nvPr>
        </p:nvSpPr>
        <p:spPr>
          <a:xfrm>
            <a:off x="1288059" y="1371599"/>
            <a:ext cx="3382449" cy="2453205"/>
          </a:xfrm>
        </p:spPr>
        <p:txBody>
          <a:bodyPr anchor="b">
            <a:normAutofit/>
          </a:bodyPr>
          <a:lstStyle/>
          <a:p>
            <a:pPr algn="r"/>
            <a:r>
              <a:rPr lang="en-US" b="1" dirty="0"/>
              <a:t>Attestation (optional)</a:t>
            </a:r>
            <a:br>
              <a:rPr lang="en-US" dirty="0"/>
            </a:br>
            <a:endParaRPr lang="en-US"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340208"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DD5F48D-53FC-451C-99F9-0A9C15D5C05F}"/>
              </a:ext>
            </a:extLst>
          </p:cNvPr>
          <p:cNvSpPr>
            <a:spLocks noGrp="1"/>
          </p:cNvSpPr>
          <p:nvPr>
            <p:ph idx="1"/>
          </p:nvPr>
        </p:nvSpPr>
        <p:spPr>
          <a:xfrm>
            <a:off x="5202100" y="1371600"/>
            <a:ext cx="5701842" cy="4114800"/>
          </a:xfrm>
        </p:spPr>
        <p:txBody>
          <a:bodyPr anchor="ctr">
            <a:normAutofit/>
          </a:bodyPr>
          <a:lstStyle/>
          <a:p>
            <a:endParaRPr lang="en-US" sz="1900" dirty="0"/>
          </a:p>
          <a:p>
            <a:pPr marL="0" indent="0">
              <a:buNone/>
            </a:pPr>
            <a:r>
              <a:rPr lang="en-US" sz="1900" b="1" dirty="0"/>
              <a:t>My Commitment</a:t>
            </a:r>
            <a:endParaRPr lang="en-US" sz="1900" dirty="0"/>
          </a:p>
          <a:p>
            <a:r>
              <a:rPr lang="en-US" sz="1900" dirty="0"/>
              <a:t>We are all responsible for reporting any suspected misconduct, including suspected violations of Company policies or procedures and applicable laws and regulations.</a:t>
            </a:r>
          </a:p>
          <a:p>
            <a:r>
              <a:rPr lang="en-US" sz="1900" dirty="0"/>
              <a:t>I attest that I have completed the Healthcare Fraud, Waste and Abuse Overview and General Compliance training and understand the information presented. I acknowledge that I am required to follow reporting guidelines as outlined in the course.</a:t>
            </a:r>
          </a:p>
          <a:p>
            <a:pPr marL="0" indent="0">
              <a:buNone/>
            </a:pPr>
            <a:r>
              <a:rPr lang="en-US" sz="1900" dirty="0"/>
              <a:t>First Name/Last Name:</a:t>
            </a:r>
          </a:p>
          <a:p>
            <a:pPr marL="0" indent="0">
              <a:buNone/>
            </a:pPr>
            <a:r>
              <a:rPr lang="en-US" sz="1900" dirty="0"/>
              <a:t>Date completed: </a:t>
            </a:r>
          </a:p>
          <a:p>
            <a:endParaRPr lang="en-US" sz="1900" dirty="0"/>
          </a:p>
        </p:txBody>
      </p:sp>
    </p:spTree>
    <p:extLst>
      <p:ext uri="{BB962C8B-B14F-4D97-AF65-F5344CB8AC3E}">
        <p14:creationId xmlns:p14="http://schemas.microsoft.com/office/powerpoint/2010/main" val="76874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9F1338-C9FA-427A-896C-464550AEDA1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FWA Definitions</a:t>
            </a:r>
          </a:p>
        </p:txBody>
      </p:sp>
      <p:sp>
        <p:nvSpPr>
          <p:cNvPr id="32" name="Arc 3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7107D21-478B-4238-B57D-74D6DE1F0130}"/>
              </a:ext>
            </a:extLst>
          </p:cNvPr>
          <p:cNvSpPr>
            <a:spLocks noGrp="1"/>
          </p:cNvSpPr>
          <p:nvPr>
            <p:ph idx="1"/>
          </p:nvPr>
        </p:nvSpPr>
        <p:spPr>
          <a:xfrm>
            <a:off x="4296306" y="968849"/>
            <a:ext cx="6906491" cy="5585619"/>
          </a:xfrm>
        </p:spPr>
        <p:txBody>
          <a:bodyPr anchor="ctr">
            <a:normAutofit/>
          </a:bodyPr>
          <a:lstStyle/>
          <a:p>
            <a:pPr marL="0" indent="0" fontAlgn="base">
              <a:buNone/>
            </a:pPr>
            <a:r>
              <a:rPr lang="en-US" sz="1900" b="1" dirty="0"/>
              <a:t>Fraud </a:t>
            </a:r>
            <a:r>
              <a:rPr lang="en-US" sz="1900" dirty="0"/>
              <a:t>is intentional deception.  Fraud is the misrepresentation or concealing of facts to obtain something of value; for  example, billing for services or supplies that were not provided.</a:t>
            </a:r>
          </a:p>
          <a:p>
            <a:pPr marL="0" indent="0" fontAlgn="base">
              <a:buNone/>
            </a:pPr>
            <a:r>
              <a:rPr lang="en-US" sz="1900" dirty="0"/>
              <a:t>The complete definition has three primary components:​</a:t>
            </a:r>
          </a:p>
          <a:p>
            <a:pPr marL="971550" lvl="1" indent="-514350" fontAlgn="base">
              <a:buFont typeface="+mj-lt"/>
              <a:buAutoNum type="arabicPeriod"/>
            </a:pPr>
            <a:r>
              <a:rPr lang="en-US" sz="1900" dirty="0"/>
              <a:t>Intentional dishonest action or misrepresentation of fact​</a:t>
            </a:r>
          </a:p>
          <a:p>
            <a:pPr marL="971550" lvl="1" indent="-514350" fontAlgn="base">
              <a:buFont typeface="+mj-lt"/>
              <a:buAutoNum type="arabicPeriod"/>
            </a:pPr>
            <a:r>
              <a:rPr lang="en-US" sz="1900" dirty="0"/>
              <a:t>Committed by a person or entity​</a:t>
            </a:r>
          </a:p>
          <a:p>
            <a:pPr marL="971550" lvl="1" indent="-514350" fontAlgn="base">
              <a:buFont typeface="+mj-lt"/>
              <a:buAutoNum type="arabicPeriod"/>
            </a:pPr>
            <a:r>
              <a:rPr lang="en-US" sz="1900" dirty="0"/>
              <a:t>With knowledge that the dishonest action or misrepresentation could result in an inappropriate gain or benefit​</a:t>
            </a:r>
          </a:p>
          <a:p>
            <a:pPr marL="0" indent="0" fontAlgn="base">
              <a:buNone/>
            </a:pPr>
            <a:r>
              <a:rPr lang="en-US" sz="1900" dirty="0"/>
              <a:t>​This definition applies to all persons and all entities. However, there are special rules around intentional misrepresentations to government programs such as Medicare &amp; Medicaid, or TRICARE​.</a:t>
            </a:r>
          </a:p>
          <a:p>
            <a:pPr marL="0" indent="0" fontAlgn="base">
              <a:buNone/>
            </a:pPr>
            <a:r>
              <a:rPr lang="en-US" sz="1900" b="1" dirty="0"/>
              <a:t>Waste </a:t>
            </a:r>
            <a:r>
              <a:rPr lang="en-US" sz="1900" dirty="0"/>
              <a:t>is the overutilization of services, or other practices that, directly or indirectly, result in unnecessary costs to the healthcare system.​</a:t>
            </a:r>
          </a:p>
          <a:p>
            <a:pPr marL="0" indent="0" fontAlgn="base">
              <a:buNone/>
            </a:pPr>
            <a:r>
              <a:rPr lang="en-US" sz="1900" dirty="0"/>
              <a:t>Inefficient or ineffective practices or systems can produce </a:t>
            </a:r>
            <a:r>
              <a:rPr lang="en-US" sz="1900" b="1" u="sng" dirty="0"/>
              <a:t>waste</a:t>
            </a:r>
            <a:r>
              <a:rPr lang="en-US" sz="1900" dirty="0"/>
              <a:t>; for example, providing services that are medically unnecessary.​</a:t>
            </a:r>
          </a:p>
          <a:p>
            <a:pPr marL="0" indent="0" fontAlgn="base">
              <a:buNone/>
            </a:pPr>
            <a:endParaRPr lang="en-US" sz="900" dirty="0"/>
          </a:p>
        </p:txBody>
      </p:sp>
      <p:sp>
        <p:nvSpPr>
          <p:cNvPr id="7" name="TextBox 6">
            <a:extLst>
              <a:ext uri="{FF2B5EF4-FFF2-40B4-BE49-F238E27FC236}">
                <a16:creationId xmlns:a16="http://schemas.microsoft.com/office/drawing/2014/main" id="{7E97C770-FA7B-4800-934B-4FCC47A68D6B}"/>
              </a:ext>
            </a:extLst>
          </p:cNvPr>
          <p:cNvSpPr txBox="1"/>
          <p:nvPr/>
        </p:nvSpPr>
        <p:spPr>
          <a:xfrm>
            <a:off x="3581248" y="167780"/>
            <a:ext cx="7995684" cy="646331"/>
          </a:xfrm>
          <a:prstGeom prst="rect">
            <a:avLst/>
          </a:prstGeom>
          <a:noFill/>
        </p:spPr>
        <p:txBody>
          <a:bodyPr wrap="square" rtlCol="0">
            <a:spAutoFit/>
          </a:bodyPr>
          <a:lstStyle/>
          <a:p>
            <a:pPr fontAlgn="base"/>
            <a:r>
              <a:rPr lang="en-US" b="1" dirty="0"/>
              <a:t>To recognize healthcare fraud, you need to be aware of what it is. Become familiar with these terms:</a:t>
            </a:r>
          </a:p>
        </p:txBody>
      </p:sp>
    </p:spTree>
    <p:extLst>
      <p:ext uri="{BB962C8B-B14F-4D97-AF65-F5344CB8AC3E}">
        <p14:creationId xmlns:p14="http://schemas.microsoft.com/office/powerpoint/2010/main" val="368155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9F1338-C9FA-427A-896C-464550AEDA1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FWA Definitions</a:t>
            </a:r>
          </a:p>
        </p:txBody>
      </p:sp>
      <p:sp>
        <p:nvSpPr>
          <p:cNvPr id="32" name="Arc 3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7107D21-478B-4238-B57D-74D6DE1F0130}"/>
              </a:ext>
            </a:extLst>
          </p:cNvPr>
          <p:cNvSpPr>
            <a:spLocks noGrp="1"/>
          </p:cNvSpPr>
          <p:nvPr>
            <p:ph idx="1"/>
          </p:nvPr>
        </p:nvSpPr>
        <p:spPr>
          <a:xfrm>
            <a:off x="4447308" y="591344"/>
            <a:ext cx="6906491" cy="5585619"/>
          </a:xfrm>
        </p:spPr>
        <p:txBody>
          <a:bodyPr anchor="ctr">
            <a:normAutofit fontScale="92500" lnSpcReduction="10000"/>
          </a:bodyPr>
          <a:lstStyle/>
          <a:p>
            <a:pPr marL="0" indent="0">
              <a:buNone/>
            </a:pPr>
            <a:r>
              <a:rPr lang="en-US" sz="1800" b="1" u="sng" dirty="0"/>
              <a:t>Abuse</a:t>
            </a:r>
            <a:r>
              <a:rPr lang="en-US" sz="1800" dirty="0"/>
              <a:t> is a bending of the rules; for example, improper billing practices such as upcoding (assigning an inaccurate billing code to increase reimbursement).​  </a:t>
            </a:r>
          </a:p>
          <a:p>
            <a:pPr marL="0" indent="0">
              <a:buNone/>
            </a:pPr>
            <a:r>
              <a:rPr lang="en-US" sz="1800" b="1" dirty="0"/>
              <a:t>Abuse </a:t>
            </a:r>
            <a:r>
              <a:rPr lang="en-US" sz="1800" dirty="0"/>
              <a:t>includes actions that may, directly or indirectly, result in:​</a:t>
            </a:r>
          </a:p>
          <a:p>
            <a:pPr lvl="1" fontAlgn="base"/>
            <a:r>
              <a:rPr lang="en-US" sz="1800" dirty="0"/>
              <a:t>Unnecessary costs to the healthcare system, ​</a:t>
            </a:r>
          </a:p>
          <a:p>
            <a:pPr lvl="1" fontAlgn="base"/>
            <a:r>
              <a:rPr lang="en-US" sz="1800" dirty="0"/>
              <a:t>Improper payment, ​</a:t>
            </a:r>
          </a:p>
          <a:p>
            <a:pPr lvl="1" fontAlgn="base"/>
            <a:r>
              <a:rPr lang="en-US" sz="1800" dirty="0"/>
              <a:t>Payment for services that fail to meet professionally recognized standards of care, or ​</a:t>
            </a:r>
          </a:p>
          <a:p>
            <a:pPr lvl="1" fontAlgn="base"/>
            <a:r>
              <a:rPr lang="en-US" sz="1800" dirty="0"/>
              <a:t>Services that are medically unnecessary.​</a:t>
            </a:r>
          </a:p>
          <a:p>
            <a:pPr marL="0" indent="0">
              <a:buNone/>
            </a:pPr>
            <a:r>
              <a:rPr lang="en-US" sz="1800" b="1" u="sng" dirty="0"/>
              <a:t>Errors </a:t>
            </a:r>
            <a:r>
              <a:rPr lang="en-US" sz="1800" dirty="0"/>
              <a:t>are mistakes; for example, unintentional incorrect coding.  </a:t>
            </a:r>
          </a:p>
          <a:p>
            <a:pPr marL="0" indent="0">
              <a:buNone/>
            </a:pPr>
            <a:r>
              <a:rPr lang="en-US" sz="1800" b="1" dirty="0"/>
              <a:t>Error</a:t>
            </a:r>
            <a:r>
              <a:rPr lang="en-US" sz="1800" dirty="0"/>
              <a:t> includes situations that may look like potential fraud, waste and abuse but are errors made by providers, members, vendors, employees or  contractors. Below are some examples of possible errors.​</a:t>
            </a:r>
          </a:p>
          <a:p>
            <a:pPr lvl="1" fontAlgn="base"/>
            <a:r>
              <a:rPr lang="en-US" sz="1800" dirty="0"/>
              <a:t>Incorrect procedure codes​</a:t>
            </a:r>
          </a:p>
          <a:p>
            <a:pPr lvl="1" fontAlgn="base"/>
            <a:r>
              <a:rPr lang="en-US" sz="1800" dirty="0"/>
              <a:t>Date of service errors​</a:t>
            </a:r>
          </a:p>
          <a:p>
            <a:pPr lvl="1" fontAlgn="base"/>
            <a:r>
              <a:rPr lang="en-US" sz="1800" dirty="0"/>
              <a:t>Incorrect patient name​</a:t>
            </a:r>
          </a:p>
          <a:p>
            <a:pPr lvl="1" fontAlgn="base"/>
            <a:r>
              <a:rPr lang="en-US" sz="1800" dirty="0"/>
              <a:t>Accounting errors by a vendor that results in an inaccurate bill or payment​</a:t>
            </a:r>
          </a:p>
          <a:p>
            <a:pPr lvl="1" fontAlgn="base"/>
            <a:r>
              <a:rPr lang="en-US" sz="1800" dirty="0"/>
              <a:t>Typographical errors by an employee processing a claims payment or other payment check that results in an inaccurate payment.</a:t>
            </a:r>
          </a:p>
          <a:p>
            <a:endParaRPr lang="en-US" sz="1100" dirty="0"/>
          </a:p>
        </p:txBody>
      </p:sp>
    </p:spTree>
    <p:extLst>
      <p:ext uri="{BB962C8B-B14F-4D97-AF65-F5344CB8AC3E}">
        <p14:creationId xmlns:p14="http://schemas.microsoft.com/office/powerpoint/2010/main" val="180726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1"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0E10A9-DA78-4CBD-AF1B-F7D8A583ACF4}"/>
              </a:ext>
            </a:extLst>
          </p:cNvPr>
          <p:cNvSpPr>
            <a:spLocks noGrp="1"/>
          </p:cNvSpPr>
          <p:nvPr>
            <p:ph type="title"/>
          </p:nvPr>
        </p:nvSpPr>
        <p:spPr>
          <a:xfrm>
            <a:off x="414768" y="1283046"/>
            <a:ext cx="3201366" cy="3387497"/>
          </a:xfrm>
        </p:spPr>
        <p:txBody>
          <a:bodyPr anchor="b">
            <a:normAutofit/>
          </a:bodyPr>
          <a:lstStyle/>
          <a:p>
            <a:pPr algn="r"/>
            <a:r>
              <a:rPr lang="en-US" sz="4000" b="1" dirty="0">
                <a:solidFill>
                  <a:srgbClr val="FFFFFF"/>
                </a:solidFill>
              </a:rPr>
              <a:t>U.S. Fraud, Waste and Abuse Laws</a:t>
            </a:r>
            <a:br>
              <a:rPr lang="en-US" sz="4000" dirty="0">
                <a:solidFill>
                  <a:srgbClr val="FFFFFF"/>
                </a:solidFill>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FBA9BCD2-58DF-4046-A80A-D7966F087216}"/>
              </a:ext>
            </a:extLst>
          </p:cNvPr>
          <p:cNvSpPr>
            <a:spLocks noGrp="1"/>
          </p:cNvSpPr>
          <p:nvPr>
            <p:ph idx="1"/>
          </p:nvPr>
        </p:nvSpPr>
        <p:spPr>
          <a:xfrm>
            <a:off x="4810259" y="649480"/>
            <a:ext cx="6555347" cy="5546047"/>
          </a:xfrm>
        </p:spPr>
        <p:txBody>
          <a:bodyPr anchor="ctr">
            <a:normAutofit/>
          </a:bodyPr>
          <a:lstStyle/>
          <a:p>
            <a:pPr marL="0" indent="0">
              <a:buNone/>
            </a:pPr>
            <a:endParaRPr lang="en-US" sz="2000" dirty="0"/>
          </a:p>
          <a:p>
            <a:pPr marL="0" indent="0">
              <a:buNone/>
            </a:pPr>
            <a:r>
              <a:rPr lang="en-US" sz="2000" dirty="0"/>
              <a:t>These are some of the laws in the U.S. that address healthcare fraud, waste and abuse.</a:t>
            </a:r>
          </a:p>
          <a:p>
            <a:r>
              <a:rPr lang="en-US" sz="2000" dirty="0"/>
              <a:t>Federal &amp; State False Claims Acts</a:t>
            </a:r>
          </a:p>
          <a:p>
            <a:r>
              <a:rPr lang="en-US" sz="2000" dirty="0"/>
              <a:t>HIPAA (Health Insurance Portability and Accountability Act) </a:t>
            </a:r>
          </a:p>
          <a:p>
            <a:r>
              <a:rPr lang="en-US" sz="2000" dirty="0"/>
              <a:t>Health Care Fraud Statute</a:t>
            </a:r>
          </a:p>
          <a:p>
            <a:r>
              <a:rPr lang="en-US" sz="2000" dirty="0"/>
              <a:t>Anti-Kickback/Stark Laws</a:t>
            </a:r>
          </a:p>
          <a:p>
            <a:endParaRPr lang="en-US" sz="2000" dirty="0"/>
          </a:p>
        </p:txBody>
      </p:sp>
    </p:spTree>
    <p:extLst>
      <p:ext uri="{BB962C8B-B14F-4D97-AF65-F5344CB8AC3E}">
        <p14:creationId xmlns:p14="http://schemas.microsoft.com/office/powerpoint/2010/main" val="198974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24">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26">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28">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30">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32">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34">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3">
            <a:extLst>
              <a:ext uri="{FF2B5EF4-FFF2-40B4-BE49-F238E27FC236}">
                <a16:creationId xmlns:a16="http://schemas.microsoft.com/office/drawing/2014/main" id="{565DE1D7-C2DF-478D-A83E-B70FAB26AFD7}"/>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mj-lt"/>
                <a:ea typeface="+mj-ea"/>
                <a:cs typeface="+mj-cs"/>
              </a:rPr>
              <a:t>Prevent, Detect and Correct Lifecycle</a:t>
            </a:r>
          </a:p>
        </p:txBody>
      </p:sp>
      <p:sp>
        <p:nvSpPr>
          <p:cNvPr id="5" name="Text Placeholder 4">
            <a:extLst>
              <a:ext uri="{FF2B5EF4-FFF2-40B4-BE49-F238E27FC236}">
                <a16:creationId xmlns:a16="http://schemas.microsoft.com/office/drawing/2014/main" id="{1BF17F7C-12BC-42FF-BD6A-B9057DD69AB9}"/>
              </a:ext>
            </a:extLst>
          </p:cNvPr>
          <p:cNvSpPr>
            <a:spLocks noGrp="1"/>
          </p:cNvSpPr>
          <p:nvPr>
            <p:ph type="body" idx="1"/>
          </p:nvPr>
        </p:nvSpPr>
        <p:spPr>
          <a:xfrm>
            <a:off x="1147482" y="4667624"/>
            <a:ext cx="10005951" cy="1458258"/>
          </a:xfrm>
        </p:spPr>
        <p:txBody>
          <a:bodyPr vert="horz" lIns="91440" tIns="45720" rIns="91440" bIns="45720" rtlCol="0" anchor="ctr">
            <a:normAutofit/>
          </a:bodyPr>
          <a:lstStyle/>
          <a:p>
            <a:r>
              <a:rPr lang="en-US" sz="2400" dirty="0"/>
              <a:t>An effective compliance program includes measures to prevent, detect and correct FWA.</a:t>
            </a:r>
          </a:p>
          <a:p>
            <a:endParaRPr lang="en-US" sz="2400" kern="1200" dirty="0">
              <a:solidFill>
                <a:schemeClr val="tx1"/>
              </a:solidFill>
              <a:latin typeface="+mn-lt"/>
              <a:ea typeface="+mn-ea"/>
              <a:cs typeface="+mn-cs"/>
            </a:endParaRPr>
          </a:p>
        </p:txBody>
      </p:sp>
    </p:spTree>
    <p:extLst>
      <p:ext uri="{BB962C8B-B14F-4D97-AF65-F5344CB8AC3E}">
        <p14:creationId xmlns:p14="http://schemas.microsoft.com/office/powerpoint/2010/main" val="165213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1E8548AA-8CB8-4B2C-9A88-789783FC543B}"/>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rPr>
              <a:t>Prevent</a:t>
            </a:r>
          </a:p>
        </p:txBody>
      </p:sp>
      <p:sp>
        <p:nvSpPr>
          <p:cNvPr id="5" name="Content Placeholder 4">
            <a:extLst>
              <a:ext uri="{FF2B5EF4-FFF2-40B4-BE49-F238E27FC236}">
                <a16:creationId xmlns:a16="http://schemas.microsoft.com/office/drawing/2014/main" id="{2724EA94-98AF-4986-83D4-CB0D2A245CFF}"/>
              </a:ext>
            </a:extLst>
          </p:cNvPr>
          <p:cNvSpPr>
            <a:spLocks noGrp="1"/>
          </p:cNvSpPr>
          <p:nvPr>
            <p:ph idx="1"/>
          </p:nvPr>
        </p:nvSpPr>
        <p:spPr>
          <a:xfrm>
            <a:off x="4810259" y="649480"/>
            <a:ext cx="6555347" cy="5546047"/>
          </a:xfrm>
        </p:spPr>
        <p:txBody>
          <a:bodyPr anchor="ctr">
            <a:normAutofit/>
          </a:bodyPr>
          <a:lstStyle/>
          <a:p>
            <a:r>
              <a:rPr lang="en-US" sz="2000" dirty="0"/>
              <a:t>A first step to prevention is having a compliance program in place that supports early detection and remediation of violations of law and company policies addressing FWA.</a:t>
            </a:r>
          </a:p>
          <a:p>
            <a:pPr marR="363220"/>
            <a:r>
              <a:rPr lang="en-US" sz="2000" spc="-5" dirty="0">
                <a:cs typeface="Calibri"/>
              </a:rPr>
              <a:t>The </a:t>
            </a:r>
            <a:r>
              <a:rPr lang="en-US" sz="2000" spc="-10" dirty="0">
                <a:cs typeface="Calibri"/>
              </a:rPr>
              <a:t>seven </a:t>
            </a:r>
            <a:r>
              <a:rPr lang="en-US" sz="2000" spc="-15" dirty="0">
                <a:cs typeface="Calibri"/>
              </a:rPr>
              <a:t>core </a:t>
            </a:r>
            <a:r>
              <a:rPr lang="en-US" sz="2000" spc="-5" dirty="0">
                <a:cs typeface="Calibri"/>
              </a:rPr>
              <a:t>elements of an </a:t>
            </a:r>
            <a:r>
              <a:rPr lang="en-US" sz="2000" spc="-10" dirty="0">
                <a:cs typeface="Calibri"/>
              </a:rPr>
              <a:t>effective </a:t>
            </a:r>
            <a:r>
              <a:rPr lang="en-US" sz="2000" spc="-5" dirty="0">
                <a:cs typeface="Calibri"/>
              </a:rPr>
              <a:t>compliance</a:t>
            </a:r>
            <a:r>
              <a:rPr lang="en-US" sz="2000" spc="170" dirty="0">
                <a:cs typeface="Calibri"/>
              </a:rPr>
              <a:t> </a:t>
            </a:r>
            <a:r>
              <a:rPr lang="en-US" sz="2000" spc="-15" dirty="0">
                <a:cs typeface="Calibri"/>
              </a:rPr>
              <a:t>program are:</a:t>
            </a:r>
            <a:endParaRPr lang="en-US" sz="2000" dirty="0"/>
          </a:p>
          <a:p>
            <a:pPr marL="756285" lvl="1" indent="-286385">
              <a:tabLst>
                <a:tab pos="299085" algn="l"/>
                <a:tab pos="299720" algn="l"/>
              </a:tabLst>
            </a:pPr>
            <a:r>
              <a:rPr lang="en-US" sz="2000" spc="-5" dirty="0">
                <a:latin typeface="Calibri"/>
                <a:cs typeface="Calibri"/>
              </a:rPr>
              <a:t>High </a:t>
            </a:r>
            <a:r>
              <a:rPr lang="en-US" sz="2000" spc="-10" dirty="0">
                <a:latin typeface="Calibri"/>
                <a:cs typeface="Calibri"/>
              </a:rPr>
              <a:t>Level</a:t>
            </a:r>
            <a:r>
              <a:rPr lang="en-US" sz="2000" spc="-70" dirty="0">
                <a:latin typeface="Calibri"/>
                <a:cs typeface="Calibri"/>
              </a:rPr>
              <a:t> </a:t>
            </a:r>
            <a:r>
              <a:rPr lang="en-US" sz="2000" spc="-10" dirty="0">
                <a:latin typeface="Calibri"/>
                <a:cs typeface="Calibri"/>
              </a:rPr>
              <a:t>Oversight</a:t>
            </a:r>
            <a:endParaRPr lang="en-US" sz="2000" dirty="0">
              <a:latin typeface="Calibri"/>
              <a:cs typeface="Calibri"/>
            </a:endParaRPr>
          </a:p>
          <a:p>
            <a:pPr marL="756285" lvl="1" indent="-286385">
              <a:tabLst>
                <a:tab pos="299085" algn="l"/>
                <a:tab pos="299720" algn="l"/>
              </a:tabLst>
            </a:pPr>
            <a:r>
              <a:rPr lang="en-US" sz="2000" spc="-15" dirty="0">
                <a:latin typeface="Calibri"/>
                <a:cs typeface="Calibri"/>
              </a:rPr>
              <a:t>Written </a:t>
            </a:r>
            <a:r>
              <a:rPr lang="en-US" sz="2000" spc="-10" dirty="0">
                <a:latin typeface="Calibri"/>
                <a:cs typeface="Calibri"/>
              </a:rPr>
              <a:t>Standards, Policies </a:t>
            </a:r>
            <a:r>
              <a:rPr lang="en-US" sz="2000" spc="-5" dirty="0">
                <a:latin typeface="Calibri"/>
                <a:cs typeface="Calibri"/>
              </a:rPr>
              <a:t>&amp; </a:t>
            </a:r>
            <a:r>
              <a:rPr lang="en-US" sz="2000" spc="-10" dirty="0">
                <a:latin typeface="Calibri"/>
                <a:cs typeface="Calibri"/>
              </a:rPr>
              <a:t>Procedures</a:t>
            </a:r>
            <a:endParaRPr lang="en-US" sz="2000" dirty="0">
              <a:latin typeface="Calibri"/>
              <a:cs typeface="Calibri"/>
            </a:endParaRPr>
          </a:p>
          <a:p>
            <a:pPr marL="756285" lvl="1" indent="-286385">
              <a:tabLst>
                <a:tab pos="299085" algn="l"/>
                <a:tab pos="299720" algn="l"/>
              </a:tabLst>
            </a:pPr>
            <a:r>
              <a:rPr lang="en-US" sz="2000" spc="-15" dirty="0">
                <a:latin typeface="Calibri"/>
                <a:cs typeface="Calibri"/>
              </a:rPr>
              <a:t>Effective </a:t>
            </a:r>
            <a:r>
              <a:rPr lang="en-US" sz="2000" spc="-20" dirty="0">
                <a:latin typeface="Calibri"/>
                <a:cs typeface="Calibri"/>
              </a:rPr>
              <a:t>Training </a:t>
            </a:r>
            <a:r>
              <a:rPr lang="en-US" sz="2000" spc="-5" dirty="0">
                <a:latin typeface="Calibri"/>
                <a:cs typeface="Calibri"/>
              </a:rPr>
              <a:t>&amp;</a:t>
            </a:r>
            <a:r>
              <a:rPr lang="en-US" sz="2000" spc="-40" dirty="0">
                <a:latin typeface="Calibri"/>
                <a:cs typeface="Calibri"/>
              </a:rPr>
              <a:t> </a:t>
            </a:r>
            <a:r>
              <a:rPr lang="en-US" sz="2000" spc="-10" dirty="0">
                <a:latin typeface="Calibri"/>
                <a:cs typeface="Calibri"/>
              </a:rPr>
              <a:t>Education</a:t>
            </a:r>
            <a:endParaRPr lang="en-US" sz="2000" dirty="0">
              <a:latin typeface="Calibri"/>
              <a:cs typeface="Calibri"/>
            </a:endParaRPr>
          </a:p>
          <a:p>
            <a:pPr marL="756285" marR="5080" lvl="1" indent="-286385">
              <a:tabLst>
                <a:tab pos="299085" algn="l"/>
                <a:tab pos="299720" algn="l"/>
              </a:tabLst>
            </a:pPr>
            <a:r>
              <a:rPr lang="en-US" sz="2000" spc="-15" dirty="0">
                <a:latin typeface="Calibri"/>
                <a:cs typeface="Calibri"/>
              </a:rPr>
              <a:t>Effective </a:t>
            </a:r>
            <a:r>
              <a:rPr lang="en-US" sz="2000" spc="-5" dirty="0">
                <a:latin typeface="Calibri"/>
                <a:cs typeface="Calibri"/>
              </a:rPr>
              <a:t>Lines of Communication &amp; </a:t>
            </a:r>
            <a:r>
              <a:rPr lang="en-US" sz="2000" spc="-10" dirty="0">
                <a:latin typeface="Calibri"/>
                <a:cs typeface="Calibri"/>
              </a:rPr>
              <a:t>Reporting  </a:t>
            </a:r>
            <a:r>
              <a:rPr lang="en-US" sz="2000" spc="-5" dirty="0">
                <a:latin typeface="Calibri"/>
                <a:cs typeface="Calibri"/>
              </a:rPr>
              <a:t>Mechanisms</a:t>
            </a:r>
            <a:endParaRPr lang="en-US" sz="2000" dirty="0">
              <a:latin typeface="Calibri"/>
              <a:cs typeface="Calibri"/>
            </a:endParaRPr>
          </a:p>
          <a:p>
            <a:pPr marL="756285" lvl="1" indent="-286385">
              <a:tabLst>
                <a:tab pos="299085" algn="l"/>
                <a:tab pos="299720" algn="l"/>
              </a:tabLst>
            </a:pPr>
            <a:r>
              <a:rPr lang="en-US" sz="2000" spc="-15" dirty="0">
                <a:latin typeface="Calibri"/>
                <a:cs typeface="Calibri"/>
              </a:rPr>
              <a:t>Enforcement </a:t>
            </a:r>
            <a:r>
              <a:rPr lang="en-US" sz="2000" spc="-5" dirty="0">
                <a:latin typeface="Calibri"/>
                <a:cs typeface="Calibri"/>
              </a:rPr>
              <a:t>&amp; Disciplinary</a:t>
            </a:r>
            <a:r>
              <a:rPr lang="en-US" sz="2000" spc="45" dirty="0">
                <a:latin typeface="Calibri"/>
                <a:cs typeface="Calibri"/>
              </a:rPr>
              <a:t> </a:t>
            </a:r>
            <a:r>
              <a:rPr lang="en-US" sz="2000" spc="-5" dirty="0">
                <a:latin typeface="Calibri"/>
                <a:cs typeface="Calibri"/>
              </a:rPr>
              <a:t>Guidelines</a:t>
            </a:r>
            <a:endParaRPr lang="en-US" sz="2000" dirty="0">
              <a:latin typeface="Calibri"/>
              <a:cs typeface="Calibri"/>
            </a:endParaRPr>
          </a:p>
          <a:p>
            <a:pPr marL="756285" lvl="1" indent="-286385">
              <a:tabLst>
                <a:tab pos="299085" algn="l"/>
                <a:tab pos="299720" algn="l"/>
              </a:tabLst>
            </a:pPr>
            <a:r>
              <a:rPr lang="en-US" sz="2000" spc="-5" dirty="0">
                <a:latin typeface="Calibri"/>
                <a:cs typeface="Calibri"/>
              </a:rPr>
              <a:t>Monitoring &amp;</a:t>
            </a:r>
            <a:r>
              <a:rPr lang="en-US" sz="2000" spc="-85" dirty="0">
                <a:latin typeface="Calibri"/>
                <a:cs typeface="Calibri"/>
              </a:rPr>
              <a:t> </a:t>
            </a:r>
            <a:r>
              <a:rPr lang="en-US" sz="2000" dirty="0">
                <a:latin typeface="Calibri"/>
                <a:cs typeface="Calibri"/>
              </a:rPr>
              <a:t>Auditing</a:t>
            </a:r>
          </a:p>
          <a:p>
            <a:pPr marL="756285" lvl="1" indent="-286385">
              <a:tabLst>
                <a:tab pos="299085" algn="l"/>
                <a:tab pos="299720" algn="l"/>
              </a:tabLst>
            </a:pPr>
            <a:r>
              <a:rPr lang="en-US" sz="2000" spc="-15" dirty="0">
                <a:latin typeface="Calibri"/>
                <a:cs typeface="Calibri"/>
              </a:rPr>
              <a:t>Prompt </a:t>
            </a:r>
            <a:r>
              <a:rPr lang="en-US" sz="2000" spc="-10" dirty="0">
                <a:latin typeface="Calibri"/>
                <a:cs typeface="Calibri"/>
              </a:rPr>
              <a:t>Responses to </a:t>
            </a:r>
            <a:r>
              <a:rPr lang="en-US" sz="2000" spc="-5" dirty="0">
                <a:latin typeface="Calibri"/>
                <a:cs typeface="Calibri"/>
              </a:rPr>
              <a:t>Identified</a:t>
            </a:r>
            <a:r>
              <a:rPr lang="en-US" sz="2000" spc="50" dirty="0">
                <a:latin typeface="Calibri"/>
                <a:cs typeface="Calibri"/>
              </a:rPr>
              <a:t> </a:t>
            </a:r>
            <a:r>
              <a:rPr lang="en-US" sz="2000" spc="-5" dirty="0">
                <a:latin typeface="Calibri"/>
                <a:cs typeface="Calibri"/>
              </a:rPr>
              <a:t>Issues</a:t>
            </a:r>
            <a:endParaRPr lang="en-US" sz="2000" dirty="0">
              <a:latin typeface="Calibri"/>
              <a:cs typeface="Calibri"/>
            </a:endParaRPr>
          </a:p>
        </p:txBody>
      </p:sp>
    </p:spTree>
    <p:extLst>
      <p:ext uri="{BB962C8B-B14F-4D97-AF65-F5344CB8AC3E}">
        <p14:creationId xmlns:p14="http://schemas.microsoft.com/office/powerpoint/2010/main" val="798867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B349E9-9A6F-4331-9686-AF4817A469C8}"/>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rPr>
              <a:t>Detect</a:t>
            </a:r>
            <a:endParaRPr lang="en-US" sz="4000" dirty="0">
              <a:solidFill>
                <a:srgbClr val="FFFFFF"/>
              </a:solidFill>
            </a:endParaRPr>
          </a:p>
        </p:txBody>
      </p:sp>
      <p:sp>
        <p:nvSpPr>
          <p:cNvPr id="3" name="Content Placeholder 2">
            <a:extLst>
              <a:ext uri="{FF2B5EF4-FFF2-40B4-BE49-F238E27FC236}">
                <a16:creationId xmlns:a16="http://schemas.microsoft.com/office/drawing/2014/main" id="{C2789498-D84E-43D5-87C8-B24A74ACC466}"/>
              </a:ext>
            </a:extLst>
          </p:cNvPr>
          <p:cNvSpPr>
            <a:spLocks noGrp="1"/>
          </p:cNvSpPr>
          <p:nvPr>
            <p:ph idx="1"/>
          </p:nvPr>
        </p:nvSpPr>
        <p:spPr>
          <a:xfrm>
            <a:off x="4810259" y="649480"/>
            <a:ext cx="6555347" cy="5546047"/>
          </a:xfrm>
        </p:spPr>
        <p:txBody>
          <a:bodyPr anchor="ctr">
            <a:normAutofit/>
          </a:bodyPr>
          <a:lstStyle/>
          <a:p>
            <a:endParaRPr lang="en-US" sz="2000" dirty="0"/>
          </a:p>
          <a:p>
            <a:r>
              <a:rPr lang="en-US" sz="2000" dirty="0"/>
              <a:t>Detection is a key component of fighting healthcare fraud, waste and abuse. </a:t>
            </a:r>
          </a:p>
          <a:p>
            <a:r>
              <a:rPr lang="en-US" sz="2000" dirty="0"/>
              <a:t>Healthcare fraud, waste and abuse come in many forms. Companies may use sophisticated data analytics and both prospective and retrospective methods to detect FWA.</a:t>
            </a:r>
          </a:p>
          <a:p>
            <a:r>
              <a:rPr lang="en-US" sz="2000" dirty="0"/>
              <a:t>Healthcare fraud examples include:</a:t>
            </a:r>
          </a:p>
          <a:p>
            <a:pPr lvl="1"/>
            <a:r>
              <a:rPr lang="en-US" sz="2000" dirty="0"/>
              <a:t>Medical identify theft</a:t>
            </a:r>
          </a:p>
          <a:p>
            <a:pPr lvl="1"/>
            <a:r>
              <a:rPr lang="en-US" sz="2000" dirty="0"/>
              <a:t>Falsification of records</a:t>
            </a:r>
          </a:p>
          <a:p>
            <a:pPr lvl="1"/>
            <a:r>
              <a:rPr lang="en-US" sz="2000" dirty="0"/>
              <a:t>Other situations that may seem suspicious to you in your role</a:t>
            </a:r>
          </a:p>
          <a:p>
            <a:endParaRPr lang="en-US" sz="2000" dirty="0"/>
          </a:p>
        </p:txBody>
      </p:sp>
    </p:spTree>
    <p:extLst>
      <p:ext uri="{BB962C8B-B14F-4D97-AF65-F5344CB8AC3E}">
        <p14:creationId xmlns:p14="http://schemas.microsoft.com/office/powerpoint/2010/main" val="958690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7CAA997-4A16-4624-88FC-B3BB9DE63F5E}"/>
              </a:ext>
            </a:extLst>
          </p:cNvPr>
          <p:cNvSpPr>
            <a:spLocks noGrp="1"/>
          </p:cNvSpPr>
          <p:nvPr>
            <p:ph type="title"/>
          </p:nvPr>
        </p:nvSpPr>
        <p:spPr>
          <a:xfrm>
            <a:off x="534473" y="2950387"/>
            <a:ext cx="3052293" cy="3531403"/>
          </a:xfrm>
        </p:spPr>
        <p:txBody>
          <a:bodyPr vert="horz" lIns="91440" tIns="45720" rIns="91440" bIns="45720" rtlCol="0" anchor="t">
            <a:normAutofit/>
          </a:bodyPr>
          <a:lstStyle/>
          <a:p>
            <a:pPr algn="r"/>
            <a:r>
              <a:rPr lang="en-US" sz="4000" dirty="0">
                <a:solidFill>
                  <a:srgbClr val="FFFFFF"/>
                </a:solidFill>
              </a:rPr>
              <a:t>Examples of Suspicious Activity </a:t>
            </a:r>
          </a:p>
        </p:txBody>
      </p:sp>
      <p:graphicFrame>
        <p:nvGraphicFramePr>
          <p:cNvPr id="4" name="Diagram 3">
            <a:extLst>
              <a:ext uri="{FF2B5EF4-FFF2-40B4-BE49-F238E27FC236}">
                <a16:creationId xmlns:a16="http://schemas.microsoft.com/office/drawing/2014/main" id="{B674EEC4-4B94-4A23-8799-B14E67F0A55B}"/>
              </a:ext>
            </a:extLst>
          </p:cNvPr>
          <p:cNvGraphicFramePr/>
          <p:nvPr>
            <p:extLst>
              <p:ext uri="{D42A27DB-BD31-4B8C-83A1-F6EECF244321}">
                <p14:modId xmlns:p14="http://schemas.microsoft.com/office/powerpoint/2010/main" val="3383950211"/>
              </p:ext>
            </p:extLst>
          </p:nvPr>
        </p:nvGraphicFramePr>
        <p:xfrm>
          <a:off x="4349174" y="446809"/>
          <a:ext cx="7444509" cy="5891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4396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787A7BD5573047A9B9AE450C064A90" ma:contentTypeVersion="4" ma:contentTypeDescription="Create a new document." ma:contentTypeScope="" ma:versionID="65d1ea475550ed89865e17901e59ea39">
  <xsd:schema xmlns:xsd="http://www.w3.org/2001/XMLSchema" xmlns:xs="http://www.w3.org/2001/XMLSchema" xmlns:p="http://schemas.microsoft.com/office/2006/metadata/properties" xmlns:ns2="62798a66-3d96-4c2d-81a8-6ef8fd58446b" targetNamespace="http://schemas.microsoft.com/office/2006/metadata/properties" ma:root="true" ma:fieldsID="0a6a2d85826b88c70ccbe53ac50abadc" ns2:_="">
    <xsd:import namespace="62798a66-3d96-4c2d-81a8-6ef8fd5844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798a66-3d96-4c2d-81a8-6ef8fd5844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0C4AC1-311E-4F45-A191-5D64F6FAE901}">
  <ds:schemaRefs>
    <ds:schemaRef ds:uri="http://schemas.microsoft.com/sharepoint/v3/contenttype/forms"/>
  </ds:schemaRefs>
</ds:datastoreItem>
</file>

<file path=customXml/itemProps2.xml><?xml version="1.0" encoding="utf-8"?>
<ds:datastoreItem xmlns:ds="http://schemas.openxmlformats.org/officeDocument/2006/customXml" ds:itemID="{0DC692AB-FC75-4252-8089-47FC981B79D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5363597-F211-4D3A-9B57-105A4BBC5F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798a66-3d96-4c2d-81a8-6ef8fd5844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505</TotalTime>
  <Words>2352</Words>
  <Application>Microsoft Office PowerPoint</Application>
  <PresentationFormat>Widescreen</PresentationFormat>
  <Paragraphs>180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Symbol</vt:lpstr>
      <vt:lpstr>Times New Roman</vt:lpstr>
      <vt:lpstr>Office Theme</vt:lpstr>
      <vt:lpstr>Fraud, Waste &amp; Abuse Overview:  General Compliance Training</vt:lpstr>
      <vt:lpstr>Healthcare Fraud, Waste and Abuse</vt:lpstr>
      <vt:lpstr>FWA Definitions</vt:lpstr>
      <vt:lpstr>FWA Definitions</vt:lpstr>
      <vt:lpstr>U.S. Fraud, Waste and Abuse Laws </vt:lpstr>
      <vt:lpstr>Prevent, Detect and Correct Lifecycle</vt:lpstr>
      <vt:lpstr>Prevent</vt:lpstr>
      <vt:lpstr>Detect</vt:lpstr>
      <vt:lpstr>Examples of Suspicious Activity </vt:lpstr>
      <vt:lpstr>Examples of Suspicious Activity </vt:lpstr>
      <vt:lpstr>Examples of Suspicious Activity </vt:lpstr>
      <vt:lpstr>Correct</vt:lpstr>
      <vt:lpstr>Report</vt:lpstr>
      <vt:lpstr>Enforcement Awareness</vt:lpstr>
      <vt:lpstr>Enforcement Awareness - HIPAA</vt:lpstr>
      <vt:lpstr>Enforcement Awareness - U.S. Federal Health Care Fraud Statute </vt:lpstr>
      <vt:lpstr>Enforcement Awareness - Anti-Kickback Statutes</vt:lpstr>
      <vt:lpstr>Enforcement Awareness - U.S. Stark Law </vt:lpstr>
      <vt:lpstr>Enforcement Awareness - U.S. False Claims Act </vt:lpstr>
      <vt:lpstr>Enforcements Awareness - U.S. False Claims Act (cont.)</vt:lpstr>
      <vt:lpstr>Enforcement Awareness - U.S. State False Claims Acts </vt:lpstr>
      <vt:lpstr>Attestation (optional)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Fraud, Waste &amp; Abuse Overview;  General Compliance Training</dc:title>
  <dc:creator>Allegra Weeks</dc:creator>
  <cp:lastModifiedBy>Allegra Weeks</cp:lastModifiedBy>
  <cp:revision>20</cp:revision>
  <dcterms:created xsi:type="dcterms:W3CDTF">2021-07-06T16:19:40Z</dcterms:created>
  <dcterms:modified xsi:type="dcterms:W3CDTF">2021-10-27T17:27:27Z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0x010100D1787A7BD5573047A9B9AE450C064A90</vt:lpwstr>
  </property>
</Properties>
</file>