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99" r:id="rId2"/>
    <p:sldId id="303" r:id="rId3"/>
    <p:sldId id="339" r:id="rId4"/>
    <p:sldId id="328" r:id="rId5"/>
    <p:sldId id="329" r:id="rId6"/>
    <p:sldId id="331" r:id="rId7"/>
    <p:sldId id="332" r:id="rId8"/>
    <p:sldId id="334" r:id="rId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E9FF"/>
    <a:srgbClr val="79BFFF"/>
    <a:srgbClr val="3BA2FF"/>
    <a:srgbClr val="0065C0"/>
    <a:srgbClr val="003C71"/>
    <a:srgbClr val="001A32"/>
    <a:srgbClr val="004482"/>
    <a:srgbClr val="2597FF"/>
    <a:srgbClr val="71BBFF"/>
    <a:srgbClr val="0029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09" autoAdjust="0"/>
    <p:restoredTop sz="91293" autoAdjust="0"/>
  </p:normalViewPr>
  <p:slideViewPr>
    <p:cSldViewPr snapToGrid="0" snapToObjects="1">
      <p:cViewPr varScale="1">
        <p:scale>
          <a:sx n="112" d="100"/>
          <a:sy n="112" d="100"/>
        </p:scale>
        <p:origin x="238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4EF632-2717-4146-85B5-87708B818E23}" type="datetimeFigureOut">
              <a:rPr lang="en-US" smtClean="0"/>
              <a:t>1/3/22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279D7DF-EA54-1744-B008-566B77D925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473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8A606BF-19EE-8E4F-99D5-901C97C491CD}" type="datetimeFigureOut">
              <a:rPr lang="en-US" smtClean="0"/>
              <a:t>1/3/22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20C632C-91A0-4B4F-90ED-F12267A92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8161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C632C-91A0-4B4F-90ED-F12267A92D4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578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C632C-91A0-4B4F-90ED-F12267A92D4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137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C632C-91A0-4B4F-90ED-F12267A92D4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29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C632C-91A0-4B4F-90ED-F12267A92D4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691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14"/>
          <p:cNvSpPr txBox="1">
            <a:spLocks noChangeArrowheads="1"/>
          </p:cNvSpPr>
          <p:nvPr userDrawn="1"/>
        </p:nvSpPr>
        <p:spPr bwMode="auto">
          <a:xfrm>
            <a:off x="3328988" y="6489700"/>
            <a:ext cx="5359400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sz="600" dirty="0"/>
              <a:t>© 2015 UnitedHealth Group. </a:t>
            </a:r>
            <a:endParaRPr lang="en-US" sz="600" dirty="0">
              <a:solidFill>
                <a:srgbClr val="003C71"/>
              </a:solidFill>
            </a:endParaRPr>
          </a:p>
        </p:txBody>
      </p:sp>
      <p:sp>
        <p:nvSpPr>
          <p:cNvPr id="7" name="Rounded Rectangle 6"/>
          <p:cNvSpPr/>
          <p:nvPr userDrawn="1"/>
        </p:nvSpPr>
        <p:spPr bwMode="auto">
          <a:xfrm>
            <a:off x="701675" y="5495174"/>
            <a:ext cx="3444656" cy="563525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FFFF"/>
                </a:solidFill>
                <a:latin typeface="Arial" pitchFamily="34" charset="0"/>
                <a:ea typeface="ＭＳ Ｐゴシック" pitchFamily="34" charset="-128"/>
              </a:rPr>
              <a:t>UnitedHealth Center for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FFFF"/>
                </a:solidFill>
                <a:latin typeface="Arial" pitchFamily="34" charset="0"/>
                <a:ea typeface="ＭＳ Ｐゴシック" pitchFamily="34" charset="-128"/>
              </a:rPr>
              <a:t>Health Reform &amp; Modernization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6521450" y="5681663"/>
            <a:ext cx="2012950" cy="2159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688134" y="1343342"/>
            <a:ext cx="5281707" cy="844575"/>
          </a:xfrm>
        </p:spPr>
        <p:txBody>
          <a:bodyPr anchor="ctr"/>
          <a:lstStyle>
            <a:lvl1pPr>
              <a:lnSpc>
                <a:spcPct val="100000"/>
              </a:lnSpc>
              <a:spcBef>
                <a:spcPts val="0"/>
              </a:spcBef>
              <a:defRPr sz="2400" b="1" i="1" baseline="0"/>
            </a:lvl1pPr>
          </a:lstStyle>
          <a:p>
            <a:pPr lvl="0"/>
            <a:r>
              <a:rPr lang="en-US" dirty="0"/>
              <a:t>Title:</a:t>
            </a:r>
          </a:p>
        </p:txBody>
      </p:sp>
    </p:spTree>
    <p:extLst>
      <p:ext uri="{BB962C8B-B14F-4D97-AF65-F5344CB8AC3E}">
        <p14:creationId xmlns:p14="http://schemas.microsoft.com/office/powerpoint/2010/main" val="15139131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1449388" y="-1422400"/>
            <a:ext cx="155575" cy="246062"/>
          </a:xfrm>
          <a:prstGeom prst="rect">
            <a:avLst/>
          </a:prstGeom>
          <a:noFill/>
        </p:spPr>
        <p:txBody>
          <a:bodyPr wrap="none" lIns="76728" tIns="38366" rIns="76728" bIns="38366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1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0"/>
              <a:cs typeface="ＭＳ Ｐゴシック" charset="0"/>
            </a:endParaRPr>
          </a:p>
        </p:txBody>
      </p:sp>
      <p:cxnSp>
        <p:nvCxnSpPr>
          <p:cNvPr id="6" name="Straight Connector 11"/>
          <p:cNvCxnSpPr>
            <a:cxnSpLocks noChangeShapeType="1"/>
          </p:cNvCxnSpPr>
          <p:nvPr userDrawn="1"/>
        </p:nvCxnSpPr>
        <p:spPr bwMode="auto">
          <a:xfrm>
            <a:off x="2987675" y="6435725"/>
            <a:ext cx="56959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TextBox 14"/>
          <p:cNvSpPr txBox="1">
            <a:spLocks noChangeArrowheads="1"/>
          </p:cNvSpPr>
          <p:nvPr userDrawn="1"/>
        </p:nvSpPr>
        <p:spPr bwMode="auto">
          <a:xfrm>
            <a:off x="2947988" y="6530975"/>
            <a:ext cx="5359400" cy="9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003C71"/>
                </a:solidFill>
              </a:rPr>
              <a:t>© 2015 UnitedHealth Group.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1471"/>
            <a:ext cx="8229600" cy="543708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32764"/>
            <a:ext cx="8231189" cy="4954136"/>
          </a:xfrm>
        </p:spPr>
        <p:txBody>
          <a:bodyPr/>
          <a:lstStyle>
            <a:lvl1pPr>
              <a:defRPr sz="1600"/>
            </a:lvl1pPr>
            <a:lvl2pPr marL="114300" indent="-114300">
              <a:buFont typeface="Wingdings" panose="05000000000000000000" pitchFamily="2" charset="2"/>
              <a:buChar char="§"/>
              <a:defRPr/>
            </a:lvl2pPr>
            <a:lvl3pPr marL="288925" indent="-149225">
              <a:buFont typeface="Wingdings" panose="05000000000000000000" pitchFamily="2" charset="2"/>
              <a:buChar char="§"/>
              <a:defRPr sz="14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8355013" y="6529388"/>
            <a:ext cx="333375" cy="122237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700"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683F0093-A97B-4D8C-9A87-97C7CF06EAB7}" type="slidenum">
              <a:rPr lang="en-US">
                <a:solidFill>
                  <a:srgbClr val="003C71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3C71"/>
              </a:solidFill>
            </a:endParaRPr>
          </a:p>
        </p:txBody>
      </p:sp>
      <p:sp>
        <p:nvSpPr>
          <p:cNvPr id="10" name="Rounded Rectangle 9"/>
          <p:cNvSpPr/>
          <p:nvPr userDrawn="1"/>
        </p:nvSpPr>
        <p:spPr bwMode="auto">
          <a:xfrm>
            <a:off x="349622" y="6244916"/>
            <a:ext cx="2648675" cy="440714"/>
          </a:xfrm>
          <a:prstGeom prst="round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300" b="1" dirty="0">
                <a:solidFill>
                  <a:srgbClr val="003C71"/>
                </a:solidFill>
                <a:ea typeface="ＭＳ Ｐゴシック" pitchFamily="34" charset="-128"/>
              </a:rPr>
              <a:t>UnitedHealth Center for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300" b="1" dirty="0">
                <a:solidFill>
                  <a:srgbClr val="003C71"/>
                </a:solidFill>
                <a:ea typeface="ＭＳ Ｐゴシック" pitchFamily="34" charset="-128"/>
              </a:rPr>
              <a:t>Health Reform &amp; Modernization</a:t>
            </a:r>
          </a:p>
        </p:txBody>
      </p:sp>
      <p:cxnSp>
        <p:nvCxnSpPr>
          <p:cNvPr id="11" name="Straight Connector 7"/>
          <p:cNvCxnSpPr>
            <a:cxnSpLocks noChangeShapeType="1"/>
          </p:cNvCxnSpPr>
          <p:nvPr userDrawn="1"/>
        </p:nvCxnSpPr>
        <p:spPr bwMode="auto">
          <a:xfrm>
            <a:off x="455613" y="914400"/>
            <a:ext cx="8228012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026950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>
            <a:off x="472744" y="254291"/>
            <a:ext cx="8214056" cy="708432"/>
          </a:xfrm>
          <a:prstGeom prst="roundRect">
            <a:avLst/>
          </a:prstGeom>
          <a:solidFill>
            <a:srgbClr val="003C7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1449388" y="-1422400"/>
            <a:ext cx="155575" cy="246062"/>
          </a:xfrm>
          <a:prstGeom prst="rect">
            <a:avLst/>
          </a:prstGeom>
          <a:noFill/>
        </p:spPr>
        <p:txBody>
          <a:bodyPr wrap="none" lIns="76728" tIns="38366" rIns="76728" bIns="38366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1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0"/>
              <a:cs typeface="ＭＳ Ｐゴシック" charset="0"/>
            </a:endParaRPr>
          </a:p>
        </p:txBody>
      </p:sp>
      <p:cxnSp>
        <p:nvCxnSpPr>
          <p:cNvPr id="6" name="Straight Connector 11"/>
          <p:cNvCxnSpPr>
            <a:cxnSpLocks noChangeShapeType="1"/>
          </p:cNvCxnSpPr>
          <p:nvPr userDrawn="1"/>
        </p:nvCxnSpPr>
        <p:spPr bwMode="auto">
          <a:xfrm>
            <a:off x="2987675" y="6435725"/>
            <a:ext cx="56959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TextBox 14"/>
          <p:cNvSpPr txBox="1">
            <a:spLocks noChangeArrowheads="1"/>
          </p:cNvSpPr>
          <p:nvPr userDrawn="1"/>
        </p:nvSpPr>
        <p:spPr bwMode="auto">
          <a:xfrm>
            <a:off x="2947988" y="6530975"/>
            <a:ext cx="5359400" cy="9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003C71"/>
                </a:solidFill>
              </a:rPr>
              <a:t>© 2015 UnitedHealth Group. Any use, copying or distribution without written permission from UnitedHealth Group is prohibited.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1471"/>
            <a:ext cx="8229600" cy="701252"/>
          </a:xfrm>
        </p:spPr>
        <p:txBody>
          <a:bodyPr anchor="ctr"/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32764"/>
            <a:ext cx="8231189" cy="4954136"/>
          </a:xfrm>
        </p:spPr>
        <p:txBody>
          <a:bodyPr/>
          <a:lstStyle>
            <a:lvl1pPr>
              <a:defRPr sz="1600"/>
            </a:lvl1pPr>
            <a:lvl2pPr marL="114300" indent="-114300">
              <a:buFont typeface="Wingdings" panose="05000000000000000000" pitchFamily="2" charset="2"/>
              <a:buChar char="§"/>
              <a:defRPr/>
            </a:lvl2pPr>
            <a:lvl3pPr marL="288925" indent="-149225">
              <a:buFont typeface="Wingdings" panose="05000000000000000000" pitchFamily="2" charset="2"/>
              <a:buChar char="§"/>
              <a:defRPr sz="14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8355013" y="6529388"/>
            <a:ext cx="333375" cy="122237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700"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683F0093-A97B-4D8C-9A87-97C7CF06EAB7}" type="slidenum">
              <a:rPr lang="en-US">
                <a:solidFill>
                  <a:srgbClr val="003C71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3C71"/>
              </a:solidFill>
            </a:endParaRPr>
          </a:p>
        </p:txBody>
      </p:sp>
      <p:sp>
        <p:nvSpPr>
          <p:cNvPr id="10" name="Rounded Rectangle 9"/>
          <p:cNvSpPr/>
          <p:nvPr userDrawn="1"/>
        </p:nvSpPr>
        <p:spPr bwMode="auto">
          <a:xfrm>
            <a:off x="349622" y="6244916"/>
            <a:ext cx="2648675" cy="440714"/>
          </a:xfrm>
          <a:prstGeom prst="round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300" b="1" dirty="0">
                <a:solidFill>
                  <a:srgbClr val="003C71"/>
                </a:solidFill>
                <a:ea typeface="ＭＳ Ｐゴシック" pitchFamily="34" charset="-128"/>
              </a:rPr>
              <a:t>UnitedHealth Center for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300" b="1" dirty="0">
                <a:solidFill>
                  <a:srgbClr val="003C71"/>
                </a:solidFill>
                <a:ea typeface="ＭＳ Ｐゴシック" pitchFamily="34" charset="-128"/>
              </a:rPr>
              <a:t>Health Reform &amp; Modernization</a:t>
            </a:r>
          </a:p>
        </p:txBody>
      </p:sp>
    </p:spTree>
    <p:extLst>
      <p:ext uri="{BB962C8B-B14F-4D97-AF65-F5344CB8AC3E}">
        <p14:creationId xmlns:p14="http://schemas.microsoft.com/office/powerpoint/2010/main" val="1862987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>
          <a:xfrm>
            <a:off x="1596446" y="3224439"/>
            <a:ext cx="7400591" cy="7683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600" b="1" i="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cs typeface="Arial"/>
              </a:rPr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372601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4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261938"/>
            <a:ext cx="82296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76728" bIns="0" numCol="1" anchor="b" anchorCtr="0" compatLnSpc="1">
            <a:prstTxWarp prst="textNoShape">
              <a:avLst/>
            </a:prstTxWarp>
          </a:bodyPr>
          <a:lstStyle/>
          <a:p>
            <a:pPr lvl="0"/>
            <a:br>
              <a:rPr lang="en-US" dirty="0"/>
            </a:br>
            <a:br>
              <a:rPr lang="en-US" dirty="0"/>
            </a:br>
            <a:r>
              <a:rPr lang="en-US" dirty="0"/>
              <a:t>Click to edit Master title style</a:t>
            </a:r>
          </a:p>
        </p:txBody>
      </p:sp>
      <p:sp>
        <p:nvSpPr>
          <p:cNvPr id="1027" name="Rectangle 5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449388" y="-1422400"/>
            <a:ext cx="155575" cy="246062"/>
          </a:xfrm>
          <a:prstGeom prst="rect">
            <a:avLst/>
          </a:prstGeom>
          <a:noFill/>
        </p:spPr>
        <p:txBody>
          <a:bodyPr wrap="none" lIns="76728" tIns="38366" rIns="76728" bIns="38366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1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0"/>
              <a:cs typeface="ＭＳ Ｐゴシック" charset="0"/>
            </a:endParaRPr>
          </a:p>
        </p:txBody>
      </p:sp>
      <p:cxnSp>
        <p:nvCxnSpPr>
          <p:cNvPr id="1030" name="Straight Connector 11"/>
          <p:cNvCxnSpPr>
            <a:cxnSpLocks noChangeShapeType="1"/>
          </p:cNvCxnSpPr>
          <p:nvPr userDrawn="1"/>
        </p:nvCxnSpPr>
        <p:spPr bwMode="auto">
          <a:xfrm>
            <a:off x="2987675" y="6435725"/>
            <a:ext cx="56959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1" name="TextBox 14"/>
          <p:cNvSpPr txBox="1">
            <a:spLocks noChangeArrowheads="1"/>
          </p:cNvSpPr>
          <p:nvPr userDrawn="1"/>
        </p:nvSpPr>
        <p:spPr bwMode="auto">
          <a:xfrm>
            <a:off x="3309938" y="6516688"/>
            <a:ext cx="5359400" cy="9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003C71"/>
                </a:solidFill>
              </a:rPr>
              <a:t>© 2015 UnitedHealth Group. Any use, copying or distribution without written permission from UnitedHealth Group is prohibited.</a:t>
            </a:r>
          </a:p>
        </p:txBody>
      </p:sp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1963" y="6408738"/>
            <a:ext cx="2190750" cy="16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ounded Rectangle 8"/>
          <p:cNvSpPr/>
          <p:nvPr userDrawn="1"/>
        </p:nvSpPr>
        <p:spPr bwMode="auto">
          <a:xfrm>
            <a:off x="349622" y="6244916"/>
            <a:ext cx="2648675" cy="440714"/>
          </a:xfrm>
          <a:prstGeom prst="round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300" b="1" dirty="0">
                <a:solidFill>
                  <a:srgbClr val="003C71"/>
                </a:solidFill>
                <a:ea typeface="ＭＳ Ｐゴシック" pitchFamily="34" charset="-128"/>
              </a:rPr>
              <a:t>UnitedHealth Center for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300" b="1" dirty="0">
                <a:solidFill>
                  <a:srgbClr val="003C71"/>
                </a:solidFill>
                <a:ea typeface="ＭＳ Ｐゴシック" pitchFamily="34" charset="-128"/>
              </a:rPr>
              <a:t>Health Reform &amp; Modernization</a:t>
            </a:r>
          </a:p>
        </p:txBody>
      </p:sp>
    </p:spTree>
    <p:extLst>
      <p:ext uri="{BB962C8B-B14F-4D97-AF65-F5344CB8AC3E}">
        <p14:creationId xmlns:p14="http://schemas.microsoft.com/office/powerpoint/2010/main" val="73082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3" r:id="rId4"/>
  </p:sldLayoutIdLst>
  <p:hf hdr="0" ftr="0" dt="0"/>
  <p:txStyles>
    <p:titleStyle>
      <a:lvl1pPr algn="l" rtl="0" eaLnBrk="0" fontAlgn="base" hangingPunct="0">
        <a:lnSpc>
          <a:spcPts val="22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algn="l" rtl="0" eaLnBrk="0" fontAlgn="base" hangingPunct="0">
        <a:lnSpc>
          <a:spcPts val="2200"/>
        </a:lnSpc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lnSpc>
          <a:spcPts val="2200"/>
        </a:lnSpc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lnSpc>
          <a:spcPts val="2200"/>
        </a:lnSpc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lnSpc>
          <a:spcPts val="2200"/>
        </a:lnSpc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383641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1800" b="1">
          <a:solidFill>
            <a:schemeClr val="bg1"/>
          </a:solidFill>
          <a:latin typeface="Times New Roman" pitchFamily="18" charset="0"/>
        </a:defRPr>
      </a:lvl6pPr>
      <a:lvl7pPr marL="767282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1800" b="1">
          <a:solidFill>
            <a:schemeClr val="bg1"/>
          </a:solidFill>
          <a:latin typeface="Times New Roman" pitchFamily="18" charset="0"/>
        </a:defRPr>
      </a:lvl7pPr>
      <a:lvl8pPr marL="1150924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1800" b="1">
          <a:solidFill>
            <a:schemeClr val="bg1"/>
          </a:solidFill>
          <a:latin typeface="Times New Roman" pitchFamily="18" charset="0"/>
        </a:defRPr>
      </a:lvl8pPr>
      <a:lvl9pPr marL="1534565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1800" b="1">
          <a:solidFill>
            <a:schemeClr val="bg1"/>
          </a:solidFill>
          <a:latin typeface="Times New Roman" pitchFamily="18" charset="0"/>
        </a:defRPr>
      </a:lvl9pPr>
    </p:titleStyle>
    <p:bodyStyle>
      <a:lvl1pPr marL="287338" indent="-287338" algn="l" rtl="0" eaLnBrk="0" fontAlgn="base" hangingPunct="0">
        <a:lnSpc>
          <a:spcPts val="1600"/>
        </a:lnSpc>
        <a:spcBef>
          <a:spcPts val="800"/>
        </a:spcBef>
        <a:spcAft>
          <a:spcPct val="0"/>
        </a:spcAft>
        <a:buClr>
          <a:srgbClr val="CF4520"/>
        </a:buClr>
        <a:buSzPct val="65000"/>
        <a:buFont typeface="Wingdings" pitchFamily="2" charset="2"/>
        <a:defRPr sz="1600">
          <a:solidFill>
            <a:schemeClr val="tx1"/>
          </a:solidFill>
          <a:latin typeface="+mn-lt"/>
          <a:ea typeface="ＭＳ Ｐゴシック" pitchFamily="34" charset="-128"/>
          <a:cs typeface="ＭＳ Ｐゴシック" charset="0"/>
        </a:defRPr>
      </a:lvl1pPr>
      <a:lvl2pPr marL="114300" indent="-114300" algn="l" rtl="0" eaLnBrk="0" fontAlgn="base" hangingPunct="0">
        <a:lnSpc>
          <a:spcPts val="1600"/>
        </a:lnSpc>
        <a:spcBef>
          <a:spcPts val="800"/>
        </a:spcBef>
        <a:spcAft>
          <a:spcPct val="0"/>
        </a:spcAft>
        <a:buClr>
          <a:srgbClr val="CF4520"/>
        </a:buClr>
        <a:buFont typeface="Wingdings" panose="05000000000000000000" pitchFamily="2" charset="2"/>
        <a:buChar char="§"/>
        <a:defRPr sz="1400">
          <a:solidFill>
            <a:schemeClr val="tx1"/>
          </a:solidFill>
          <a:latin typeface="+mn-lt"/>
          <a:ea typeface="ＭＳ Ｐゴシック" pitchFamily="34" charset="-128"/>
          <a:cs typeface="ＭＳ Ｐゴシック"/>
        </a:defRPr>
      </a:lvl2pPr>
      <a:lvl3pPr marL="288925" indent="-149225" algn="l" rtl="0" eaLnBrk="0" fontAlgn="base" hangingPunct="0">
        <a:lnSpc>
          <a:spcPts val="1600"/>
        </a:lnSpc>
        <a:spcBef>
          <a:spcPts val="800"/>
        </a:spcBef>
        <a:spcAft>
          <a:spcPct val="0"/>
        </a:spcAft>
        <a:buClr>
          <a:srgbClr val="CF4520"/>
        </a:buClr>
        <a:buFont typeface="Wingdings" panose="05000000000000000000" pitchFamily="2" charset="2"/>
        <a:buChar char="§"/>
        <a:defRPr sz="1400">
          <a:solidFill>
            <a:schemeClr val="tx1"/>
          </a:solidFill>
          <a:latin typeface="+mn-lt"/>
          <a:ea typeface="ＭＳ Ｐゴシック" pitchFamily="34" charset="-128"/>
          <a:cs typeface="ＭＳ Ｐゴシック"/>
        </a:defRPr>
      </a:lvl3pPr>
      <a:lvl4pPr marL="114300" indent="-114300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1200">
          <a:solidFill>
            <a:schemeClr val="bg2"/>
          </a:solidFill>
          <a:latin typeface="+mn-lt"/>
          <a:ea typeface="ＭＳ Ｐゴシック" pitchFamily="34" charset="-128"/>
          <a:cs typeface="ＭＳ Ｐゴシック"/>
        </a:defRPr>
      </a:lvl4pPr>
      <a:lvl5pPr marL="114300" indent="-114300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tx1"/>
        </a:buClr>
        <a:buSzPct val="115000"/>
        <a:buFont typeface="Arial" pitchFamily="34" charset="0"/>
        <a:buChar char="•"/>
        <a:defRPr sz="1200">
          <a:solidFill>
            <a:schemeClr val="bg2"/>
          </a:solidFill>
          <a:latin typeface="+mn-lt"/>
          <a:ea typeface="ＭＳ Ｐゴシック" pitchFamily="34" charset="-128"/>
          <a:cs typeface="ＭＳ Ｐゴシック"/>
        </a:defRPr>
      </a:lvl5pPr>
      <a:lvl6pPr marL="1582519" indent="-146530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tx1"/>
        </a:buClr>
        <a:buSzPct val="115000"/>
        <a:buChar char="•"/>
        <a:defRPr sz="1300">
          <a:solidFill>
            <a:schemeClr val="tx1"/>
          </a:solidFill>
          <a:latin typeface="+mn-lt"/>
        </a:defRPr>
      </a:lvl6pPr>
      <a:lvl7pPr marL="1966161" indent="-146530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tx1"/>
        </a:buClr>
        <a:buSzPct val="115000"/>
        <a:buChar char="•"/>
        <a:defRPr sz="1300">
          <a:solidFill>
            <a:schemeClr val="tx1"/>
          </a:solidFill>
          <a:latin typeface="+mn-lt"/>
        </a:defRPr>
      </a:lvl7pPr>
      <a:lvl8pPr marL="2349799" indent="-146530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tx1"/>
        </a:buClr>
        <a:buSzPct val="115000"/>
        <a:buChar char="•"/>
        <a:defRPr sz="1300">
          <a:solidFill>
            <a:schemeClr val="tx1"/>
          </a:solidFill>
          <a:latin typeface="+mn-lt"/>
        </a:defRPr>
      </a:lvl8pPr>
      <a:lvl9pPr marL="2733441" indent="-146530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tx1"/>
        </a:buClr>
        <a:buSzPct val="115000"/>
        <a:buChar char="•"/>
        <a:defRPr sz="1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6728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3641" algn="l" defTabSz="76728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7282" algn="l" defTabSz="76728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50924" algn="l" defTabSz="76728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34565" algn="l" defTabSz="76728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18205" algn="l" defTabSz="76728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01845" algn="l" defTabSz="76728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85486" algn="l" defTabSz="76728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69127" algn="l" defTabSz="76728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 bwMode="auto">
          <a:xfrm rot="5400000">
            <a:off x="1965668" y="-125888"/>
            <a:ext cx="1702898" cy="4728965"/>
          </a:xfrm>
          <a:prstGeom prst="round2SameRect">
            <a:avLst>
              <a:gd name="adj1" fmla="val 16667"/>
              <a:gd name="adj2" fmla="val 1"/>
            </a:avLst>
          </a:prstGeom>
          <a:solidFill>
            <a:schemeClr val="bg1">
              <a:lumMod val="95000"/>
              <a:alpha val="71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June 2015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600074" y="1507132"/>
            <a:ext cx="4465939" cy="1462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287338" indent="-287338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F4520"/>
              </a:buClr>
              <a:buSzPct val="65000"/>
              <a:buFont typeface="Wingdings" pitchFamily="2" charset="2"/>
              <a:defRPr sz="2400" b="1" i="1" baseline="0">
                <a:solidFill>
                  <a:schemeClr val="tx1"/>
                </a:solidFill>
                <a:latin typeface="+mn-lt"/>
                <a:ea typeface="ＭＳ Ｐゴシック" pitchFamily="34" charset="-128"/>
                <a:cs typeface="ＭＳ Ｐゴシック" charset="0"/>
              </a:defRPr>
            </a:lvl1pPr>
            <a:lvl2pPr marL="114300" indent="-114300" algn="l" rtl="0" eaLnBrk="0" fontAlgn="base" hangingPunct="0">
              <a:lnSpc>
                <a:spcPts val="1600"/>
              </a:lnSpc>
              <a:spcBef>
                <a:spcPts val="800"/>
              </a:spcBef>
              <a:spcAft>
                <a:spcPct val="0"/>
              </a:spcAft>
              <a:buClr>
                <a:srgbClr val="CF452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+mn-lt"/>
                <a:ea typeface="ＭＳ Ｐゴシック" pitchFamily="34" charset="-128"/>
                <a:cs typeface="ＭＳ Ｐゴシック"/>
              </a:defRPr>
            </a:lvl2pPr>
            <a:lvl3pPr marL="288925" indent="-149225" algn="l" rtl="0" eaLnBrk="0" fontAlgn="base" hangingPunct="0">
              <a:lnSpc>
                <a:spcPts val="1600"/>
              </a:lnSpc>
              <a:spcBef>
                <a:spcPts val="800"/>
              </a:spcBef>
              <a:spcAft>
                <a:spcPct val="0"/>
              </a:spcAft>
              <a:buClr>
                <a:srgbClr val="CF452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+mn-lt"/>
                <a:ea typeface="ＭＳ Ｐゴシック" pitchFamily="34" charset="-128"/>
                <a:cs typeface="ＭＳ Ｐゴシック"/>
              </a:defRPr>
            </a:lvl3pPr>
            <a:lvl4pPr marL="114300" indent="-114300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•"/>
              <a:defRPr sz="1200">
                <a:solidFill>
                  <a:schemeClr val="bg2"/>
                </a:solidFill>
                <a:latin typeface="+mn-lt"/>
                <a:ea typeface="ＭＳ Ｐゴシック" pitchFamily="34" charset="-128"/>
                <a:cs typeface="ＭＳ Ｐゴシック"/>
              </a:defRPr>
            </a:lvl4pPr>
            <a:lvl5pPr marL="114300" indent="-114300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15000"/>
              <a:buFont typeface="Arial" pitchFamily="34" charset="0"/>
              <a:buChar char="•"/>
              <a:defRPr sz="1200">
                <a:solidFill>
                  <a:schemeClr val="bg2"/>
                </a:solidFill>
                <a:latin typeface="+mn-lt"/>
                <a:ea typeface="ＭＳ Ｐゴシック" pitchFamily="34" charset="-128"/>
                <a:cs typeface="ＭＳ Ｐゴシック"/>
              </a:defRPr>
            </a:lvl5pPr>
            <a:lvl6pPr marL="1582519" indent="-146530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15000"/>
              <a:buChar char="•"/>
              <a:defRPr sz="1300">
                <a:solidFill>
                  <a:schemeClr val="tx1"/>
                </a:solidFill>
                <a:latin typeface="+mn-lt"/>
              </a:defRPr>
            </a:lvl6pPr>
            <a:lvl7pPr marL="1966161" indent="-146530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15000"/>
              <a:buChar char="•"/>
              <a:defRPr sz="1300">
                <a:solidFill>
                  <a:schemeClr val="tx1"/>
                </a:solidFill>
                <a:latin typeface="+mn-lt"/>
              </a:defRPr>
            </a:lvl7pPr>
            <a:lvl8pPr marL="2349799" indent="-146530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15000"/>
              <a:buChar char="•"/>
              <a:defRPr sz="1300">
                <a:solidFill>
                  <a:schemeClr val="tx1"/>
                </a:solidFill>
                <a:latin typeface="+mn-lt"/>
              </a:defRPr>
            </a:lvl8pPr>
            <a:lvl9pPr marL="2733441" indent="-146530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15000"/>
              <a:buChar char="•"/>
              <a:defRPr sz="13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/>
            <a:r>
              <a:rPr lang="en-US" sz="1800" dirty="0">
                <a:ln w="3175">
                  <a:noFill/>
                </a:ln>
              </a:rPr>
              <a:t>Successful Medicaid Enrollment</a:t>
            </a:r>
          </a:p>
          <a:p>
            <a:pPr defTabSz="914400"/>
            <a:r>
              <a:rPr lang="en-US" sz="1800" dirty="0">
                <a:ln w="3175">
                  <a:noFill/>
                </a:ln>
              </a:rPr>
              <a:t>Strategies to Cover the Uninsured</a:t>
            </a:r>
            <a:endParaRPr lang="en-US" sz="1600" b="0" i="0" kern="0" dirty="0"/>
          </a:p>
          <a:p>
            <a:pPr defTabSz="914400"/>
            <a:endParaRPr lang="en-US" sz="1600" b="0" i="0" kern="0" dirty="0"/>
          </a:p>
          <a:p>
            <a:pPr defTabSz="914400"/>
            <a:r>
              <a:rPr lang="en-US" sz="1600" b="0" i="0" kern="0" dirty="0"/>
              <a:t>Chartpack</a:t>
            </a:r>
          </a:p>
        </p:txBody>
      </p:sp>
    </p:spTree>
    <p:extLst>
      <p:ext uri="{BB962C8B-B14F-4D97-AF65-F5344CB8AC3E}">
        <p14:creationId xmlns:p14="http://schemas.microsoft.com/office/powerpoint/2010/main" val="4291950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683F0093-A97B-4D8C-9A87-97C7CF06EAB7}" type="slidenum">
              <a:rPr lang="en-US" smtClean="0">
                <a:solidFill>
                  <a:srgbClr val="003C71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>
              <a:solidFill>
                <a:srgbClr val="003C7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3138" y="116963"/>
            <a:ext cx="8369000" cy="75491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600" b="1" dirty="0"/>
              <a:t>Since enactment of the Affordable Care Act, 28 states have expanded Medicaid, either through traditional expansions or via waiver authority. </a:t>
            </a:r>
          </a:p>
        </p:txBody>
      </p:sp>
      <p:pic>
        <p:nvPicPr>
          <p:cNvPr id="2" name="Picture 2" descr="M:\!Focus Areas\2015 Medicaid Brief\Drafts\Exhibits\2015.01.28 Chartpack Set .jpg - COMPLETE\2015.06.10\2015.06.10 Medicaid Expansion by State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4664" y="994586"/>
            <a:ext cx="6274674" cy="5233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9286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127590"/>
            <a:ext cx="8451644" cy="74315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600" b="1" dirty="0"/>
              <a:t>States implementing Medicaid expansion accounted for 86% of the 9.2 million national enrollment increase in 2014.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683F0093-A97B-4D8C-9A87-97C7CF06EAB7}" type="slidenum">
              <a:rPr lang="en-US" smtClean="0">
                <a:solidFill>
                  <a:srgbClr val="003C71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>
              <a:solidFill>
                <a:srgbClr val="003C71"/>
              </a:solidFill>
            </a:endParaRPr>
          </a:p>
        </p:txBody>
      </p:sp>
      <p:pic>
        <p:nvPicPr>
          <p:cNvPr id="6" name="Picture 2" descr="M:\!Focus Areas\2015 Medicaid Brief\Drafts\Exhibits\2015.01.28 Chartpack Set .jpg - COMPLETE\2015.06.10\2015.06.18 Net Increase in Medicaid Enrollment Pie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66293" y="1105787"/>
            <a:ext cx="6011414" cy="4859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622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17" y="61715"/>
            <a:ext cx="8296502" cy="805179"/>
          </a:xfrm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en-US" sz="1600" b="1" dirty="0"/>
              <a:t>The number of uninsured adults decreased by 8 million between 2013 and 2014, driven mainly by a decline in expansion states.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683F0093-A97B-4D8C-9A87-97C7CF06EAB7}" type="slidenum">
              <a:rPr lang="en-US" smtClean="0">
                <a:solidFill>
                  <a:srgbClr val="003C71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>
              <a:solidFill>
                <a:srgbClr val="003C71"/>
              </a:solidFill>
            </a:endParaRPr>
          </a:p>
        </p:txBody>
      </p:sp>
      <p:pic>
        <p:nvPicPr>
          <p:cNvPr id="3074" name="Picture 2" descr="M:\!Focus Areas\2015 Medicaid Brief\Drafts\Exhibits\2015.01.28 Chartpack Set .jpg - COMPLETE\2015.06.10\2015.06.10 Change in Uninsured Population National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02676" y="1079574"/>
            <a:ext cx="5738648" cy="5061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2144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683F0093-A97B-4D8C-9A87-97C7CF06EAB7}" type="slidenum">
              <a:rPr lang="en-US" smtClean="0">
                <a:solidFill>
                  <a:srgbClr val="003C71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>
              <a:solidFill>
                <a:srgbClr val="003C7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3848" y="97489"/>
            <a:ext cx="8288338" cy="772274"/>
          </a:xfrm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en-US" sz="1600" b="1" dirty="0"/>
              <a:t>An estimated 12 million uninsured adults – one out of every three – could be covered by Medicaid.</a:t>
            </a:r>
            <a:r>
              <a:rPr lang="en-US" sz="1600" b="1" baseline="30000" dirty="0"/>
              <a:t> </a:t>
            </a:r>
            <a:endParaRPr lang="en-US" sz="1600" b="1" dirty="0"/>
          </a:p>
        </p:txBody>
      </p:sp>
      <p:pic>
        <p:nvPicPr>
          <p:cNvPr id="4098" name="Picture 2" descr="M:\!Focus Areas\2015 Medicaid Brief\Drafts\Exhibits\2015.01.28 Chartpack Set .jpg - COMPLETE\2015.06.10\2015.06.10 Uninsured Adults Potentially Eligible for Medicaid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87749" y="1271486"/>
            <a:ext cx="6368502" cy="4678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0826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4" y="99136"/>
            <a:ext cx="8229600" cy="76828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600" b="1" dirty="0"/>
              <a:t>Among states expanding Medicaid, changes in enrollment ranged from small decreases to a 76% increase in Kentucky.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683F0093-A97B-4D8C-9A87-97C7CF06EAB7}" type="slidenum">
              <a:rPr lang="en-US" smtClean="0">
                <a:solidFill>
                  <a:srgbClr val="003C71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dirty="0">
              <a:solidFill>
                <a:srgbClr val="003C71"/>
              </a:solidFill>
            </a:endParaRPr>
          </a:p>
        </p:txBody>
      </p:sp>
      <p:pic>
        <p:nvPicPr>
          <p:cNvPr id="5" name="Picture 4" descr="M:\!Focus Areas\2015 Medicaid Brief\Drafts\Exhibits\2015.01.28 Chartpack Set .jpg - COMPLETE\2015.06.10\2015.06.18 Increase in Medicaid Enrollment Map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49117" y="946739"/>
            <a:ext cx="6445767" cy="5220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8401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833" y="327038"/>
            <a:ext cx="8229600" cy="54370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600" b="1" dirty="0"/>
              <a:t>Nine expansion states achieved an increase in overall Medicaid enrollment of 30 percent or more.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683F0093-A97B-4D8C-9A87-97C7CF06EAB7}" type="slidenum">
              <a:rPr lang="en-US" smtClean="0">
                <a:solidFill>
                  <a:srgbClr val="003C71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dirty="0">
              <a:solidFill>
                <a:srgbClr val="003C71"/>
              </a:solidFill>
            </a:endParaRPr>
          </a:p>
        </p:txBody>
      </p:sp>
      <p:pic>
        <p:nvPicPr>
          <p:cNvPr id="1027" name="Picture 3" descr="M:\!Focus Areas\2015 Medicaid Brief\Drafts\Exhibits\2015.01.28 Chartpack Set .jpg - COMPLETE\2015.06.10\2015.06.18 States with at Least 30 Percent Increase in Medicaid Enrollment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94053" y="1190847"/>
            <a:ext cx="6555895" cy="4553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8301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832" y="109868"/>
            <a:ext cx="8193090" cy="7523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600" b="1" dirty="0"/>
              <a:t>In one year, both Kentucky and Arkansas effectively cut in half their uninsured rate for adults.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683F0093-A97B-4D8C-9A87-97C7CF06EAB7}" type="slidenum">
              <a:rPr lang="en-US" smtClean="0">
                <a:solidFill>
                  <a:srgbClr val="003C71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dirty="0">
              <a:solidFill>
                <a:srgbClr val="003C71"/>
              </a:solidFill>
            </a:endParaRPr>
          </a:p>
        </p:txBody>
      </p:sp>
      <p:pic>
        <p:nvPicPr>
          <p:cNvPr id="7170" name="Picture 2" descr="M:\!Focus Areas\2015 Medicaid Brief\Drafts\Exhibits\2015.01.28 Chartpack Set .jpg - COMPLETE\2015.06.10\2015.06.10 Change in Uninsured Population KY ARK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18441" y="1232724"/>
            <a:ext cx="5707118" cy="4854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2180640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UHG">
      <a:dk1>
        <a:srgbClr val="003C71"/>
      </a:dk1>
      <a:lt1>
        <a:srgbClr val="FFFFFF"/>
      </a:lt1>
      <a:dk2>
        <a:srgbClr val="5B6770"/>
      </a:dk2>
      <a:lt2>
        <a:srgbClr val="A2AAAD"/>
      </a:lt2>
      <a:accent1>
        <a:srgbClr val="00629B"/>
      </a:accent1>
      <a:accent2>
        <a:srgbClr val="007041"/>
      </a:accent2>
      <a:accent3>
        <a:srgbClr val="861F41"/>
      </a:accent3>
      <a:accent4>
        <a:srgbClr val="CF4520"/>
      </a:accent4>
      <a:accent5>
        <a:srgbClr val="008CD7"/>
      </a:accent5>
      <a:accent6>
        <a:srgbClr val="48A23F"/>
      </a:accent6>
      <a:hlink>
        <a:srgbClr val="A50050"/>
      </a:hlink>
      <a:folHlink>
        <a:srgbClr val="ED8B00"/>
      </a:folHlink>
    </a:clrScheme>
    <a:fontScheme name="Blank Presentatio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F238C"/>
        </a:dk2>
        <a:lt2>
          <a:srgbClr val="8C7870"/>
        </a:lt2>
        <a:accent1>
          <a:srgbClr val="FEE060"/>
        </a:accent1>
        <a:accent2>
          <a:srgbClr val="EB5411"/>
        </a:accent2>
        <a:accent3>
          <a:srgbClr val="FFFFFF"/>
        </a:accent3>
        <a:accent4>
          <a:srgbClr val="000000"/>
        </a:accent4>
        <a:accent5>
          <a:srgbClr val="FEEDB6"/>
        </a:accent5>
        <a:accent6>
          <a:srgbClr val="D54B0E"/>
        </a:accent6>
        <a:hlink>
          <a:srgbClr val="3DAFA4"/>
        </a:hlink>
        <a:folHlink>
          <a:srgbClr val="2E7CB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17847</TotalTime>
  <Words>159</Words>
  <Application>Microsoft Macintosh PowerPoint</Application>
  <PresentationFormat>On-screen Show (4:3)</PresentationFormat>
  <Paragraphs>23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1_Blank Presentation</vt:lpstr>
      <vt:lpstr>PowerPoint Presentation</vt:lpstr>
      <vt:lpstr>Since enactment of the Affordable Care Act, 28 states have expanded Medicaid, either through traditional expansions or via waiver authority. </vt:lpstr>
      <vt:lpstr>States implementing Medicaid expansion accounted for 86% of the 9.2 million national enrollment increase in 2014.</vt:lpstr>
      <vt:lpstr>The number of uninsured adults decreased by 8 million between 2013 and 2014, driven mainly by a decline in expansion states. </vt:lpstr>
      <vt:lpstr>An estimated 12 million uninsured adults – one out of every three – could be covered by Medicaid. </vt:lpstr>
      <vt:lpstr>Among states expanding Medicaid, changes in enrollment ranged from small decreases to a 76% increase in Kentucky.</vt:lpstr>
      <vt:lpstr>Nine expansion states achieved an increase in overall Medicaid enrollment of 30 percent or more.  </vt:lpstr>
      <vt:lpstr>In one year, both Kentucky and Arkansas effectively cut in half their uninsured rate for adults.  </vt:lpstr>
    </vt:vector>
  </TitlesOfParts>
  <Company>Fathom Creative,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Fathom Creative</dc:creator>
  <cp:lastModifiedBy>Paints, Saydde</cp:lastModifiedBy>
  <cp:revision>469</cp:revision>
  <cp:lastPrinted>2014-11-11T21:45:56Z</cp:lastPrinted>
  <dcterms:created xsi:type="dcterms:W3CDTF">2014-09-08T16:36:57Z</dcterms:created>
  <dcterms:modified xsi:type="dcterms:W3CDTF">2022-01-03T19:45:40Z</dcterms:modified>
</cp:coreProperties>
</file>