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6" r:id="rId1"/>
    <p:sldMasterId id="2147484020" r:id="rId2"/>
  </p:sldMasterIdLst>
  <p:notesMasterIdLst>
    <p:notesMasterId r:id="rId21"/>
  </p:notesMasterIdLst>
  <p:handoutMasterIdLst>
    <p:handoutMasterId r:id="rId22"/>
  </p:handoutMasterIdLst>
  <p:sldIdLst>
    <p:sldId id="1226" r:id="rId3"/>
    <p:sldId id="1225" r:id="rId4"/>
    <p:sldId id="1207" r:id="rId5"/>
    <p:sldId id="1208" r:id="rId6"/>
    <p:sldId id="1209" r:id="rId7"/>
    <p:sldId id="1227" r:id="rId8"/>
    <p:sldId id="1210" r:id="rId9"/>
    <p:sldId id="1212" r:id="rId10"/>
    <p:sldId id="1211" r:id="rId11"/>
    <p:sldId id="1213" r:id="rId12"/>
    <p:sldId id="1214" r:id="rId13"/>
    <p:sldId id="1215" r:id="rId14"/>
    <p:sldId id="1217" r:id="rId15"/>
    <p:sldId id="1218" r:id="rId16"/>
    <p:sldId id="1223" r:id="rId17"/>
    <p:sldId id="1220" r:id="rId18"/>
    <p:sldId id="1221" r:id="rId19"/>
    <p:sldId id="1222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68425" indent="3175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5625" indent="3175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25">
          <p15:clr>
            <a:srgbClr val="A4A3A4"/>
          </p15:clr>
        </p15:guide>
        <p15:guide id="2" orient="horz" pos="997">
          <p15:clr>
            <a:srgbClr val="A4A3A4"/>
          </p15:clr>
        </p15:guide>
        <p15:guide id="3" orient="horz" pos="196">
          <p15:clr>
            <a:srgbClr val="A4A3A4"/>
          </p15:clr>
        </p15:guide>
        <p15:guide id="4" orient="horz" pos="4085">
          <p15:clr>
            <a:srgbClr val="A4A3A4"/>
          </p15:clr>
        </p15:guide>
        <p15:guide id="5" orient="horz" pos="575">
          <p15:clr>
            <a:srgbClr val="A4A3A4"/>
          </p15:clr>
        </p15:guide>
        <p15:guide id="6" orient="horz" pos="3971">
          <p15:clr>
            <a:srgbClr val="A4A3A4"/>
          </p15:clr>
        </p15:guide>
        <p15:guide id="7" orient="horz" pos="820">
          <p15:clr>
            <a:srgbClr val="A4A3A4"/>
          </p15:clr>
        </p15:guide>
        <p15:guide id="8" pos="5656">
          <p15:clr>
            <a:srgbClr val="A4A3A4"/>
          </p15:clr>
        </p15:guide>
        <p15:guide id="9" pos="4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0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000000"/>
    <a:srgbClr val="00A0E0"/>
    <a:srgbClr val="008CD7"/>
    <a:srgbClr val="00A0D7"/>
    <a:srgbClr val="00A0D2"/>
    <a:srgbClr val="0096D2"/>
    <a:srgbClr val="008CD2"/>
    <a:srgbClr val="319B42"/>
    <a:srgbClr val="48A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529" autoAdjust="0"/>
    <p:restoredTop sz="94628" autoAdjust="0"/>
  </p:normalViewPr>
  <p:slideViewPr>
    <p:cSldViewPr snapToGrid="0">
      <p:cViewPr varScale="1">
        <p:scale>
          <a:sx n="124" d="100"/>
          <a:sy n="124" d="100"/>
        </p:scale>
        <p:origin x="2720" y="168"/>
      </p:cViewPr>
      <p:guideLst>
        <p:guide orient="horz" pos="4125"/>
        <p:guide orient="horz" pos="997"/>
        <p:guide orient="horz" pos="196"/>
        <p:guide orient="horz" pos="4085"/>
        <p:guide orient="horz" pos="575"/>
        <p:guide orient="horz" pos="3971"/>
        <p:guide orient="horz" pos="820"/>
        <p:guide pos="5656"/>
        <p:guide pos="470"/>
      </p:guideLst>
    </p:cSldViewPr>
  </p:slideViewPr>
  <p:outlineViewPr>
    <p:cViewPr>
      <p:scale>
        <a:sx n="33" d="100"/>
        <a:sy n="33" d="100"/>
      </p:scale>
      <p:origin x="246" y="8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596" y="744"/>
      </p:cViewPr>
      <p:guideLst>
        <p:guide orient="horz" pos="2930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400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F341F95E-7033-4719-8E9A-794B9B741C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5481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006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t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400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700088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8013"/>
            <a:ext cx="51466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400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b" anchorCtr="0" compatLnSpc="1">
            <a:prstTxWarp prst="textNoShape">
              <a:avLst/>
            </a:prstTxWarp>
          </a:bodyPr>
          <a:lstStyle>
            <a:lvl1pPr algn="l" defTabSz="928688" eaLnBrk="0" hangingPunct="0">
              <a:defRPr sz="1200">
                <a:effectLst/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40062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27" tIns="46565" rIns="93127" bIns="46565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" charset="0"/>
                <a:ea typeface="ＭＳ Ｐゴシック" charset="-128"/>
              </a:defRPr>
            </a:lvl1pPr>
          </a:lstStyle>
          <a:p>
            <a:pPr>
              <a:defRPr/>
            </a:pPr>
            <a:fld id="{321A3994-EDA7-4E06-816F-3FBDADEFA7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492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pitchFamily="34" charset="-128"/>
        <a:cs typeface="ＭＳ Ｐゴシック"/>
      </a:defRPr>
    </a:lvl5pPr>
    <a:lvl6pPr marL="2283284" algn="l" defTabSz="913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941" algn="l" defTabSz="913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597" algn="l" defTabSz="913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255" algn="l" defTabSz="91331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1A3994-EDA7-4E06-816F-3FBDADEFA7B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7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304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449388" y="-1422400"/>
            <a:ext cx="155575" cy="246062"/>
          </a:xfrm>
          <a:prstGeom prst="rect">
            <a:avLst/>
          </a:prstGeom>
          <a:noFill/>
        </p:spPr>
        <p:txBody>
          <a:bodyPr wrap="none" lIns="76728" tIns="38366" rIns="76728" bIns="38366">
            <a:spAutoFit/>
          </a:bodyPr>
          <a:lstStyle/>
          <a:p>
            <a:pPr algn="ctr"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5" name="Straight Connector 7"/>
          <p:cNvCxnSpPr>
            <a:cxnSpLocks noChangeShapeType="1"/>
          </p:cNvCxnSpPr>
          <p:nvPr userDrawn="1"/>
        </p:nvCxnSpPr>
        <p:spPr bwMode="auto">
          <a:xfrm>
            <a:off x="455613" y="914400"/>
            <a:ext cx="82280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1"/>
          <p:cNvCxnSpPr>
            <a:cxnSpLocks noChangeShapeType="1"/>
          </p:cNvCxnSpPr>
          <p:nvPr userDrawn="1"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947988" y="6530975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 dirty="0"/>
              <a:t>© 2014 UnitedHealth Group. </a:t>
            </a:r>
            <a:r>
              <a:rPr lang="en-US" sz="600" dirty="0">
                <a:solidFill>
                  <a:srgbClr val="003C71"/>
                </a:solidFill>
              </a:rPr>
              <a:t>Any use, copying or distribution without written permission from UnitedHealth Group is prohibited.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71"/>
            <a:ext cx="8229600" cy="543708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4351689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355013" y="6529388"/>
            <a:ext cx="333375" cy="122237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683F0093-A97B-4D8C-9A87-97C7CF06E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 bwMode="auto">
          <a:xfrm>
            <a:off x="349622" y="6244916"/>
            <a:ext cx="2648675" cy="440714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UnitedHealth Center for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Health Reform &amp; Modernization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0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47800"/>
            <a:ext cx="3962400" cy="342899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b="1" dirty="0"/>
            </a:lvl1pPr>
          </a:lstStyle>
          <a:p>
            <a:pPr lvl="0">
              <a:spcBef>
                <a:spcPts val="1200"/>
              </a:spcBef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77130"/>
            <a:ext cx="7621588" cy="82296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2947988" y="6535341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3C71"/>
                </a:solidFill>
              </a:rPr>
              <a:t>© 2014 UnitedHealth Group. Any use, copying or distribution without written permission from UnitedHealth Group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4457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6B14-8030-47B4-850B-BC7DF605F903}" type="slidenum">
              <a:rPr lang="en-US" smtClean="0">
                <a:solidFill>
                  <a:srgbClr val="003C71"/>
                </a:solidFill>
              </a:rPr>
              <a:pPr/>
              <a:t>‹#›</a:t>
            </a:fld>
            <a:endParaRPr lang="en-US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8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6B14-8030-47B4-850B-BC7DF605F903}" type="slidenum">
              <a:rPr lang="en-US" smtClean="0">
                <a:solidFill>
                  <a:srgbClr val="003C71"/>
                </a:solidFill>
              </a:rPr>
              <a:pPr/>
              <a:t>‹#›</a:t>
            </a:fld>
            <a:endParaRPr lang="en-US">
              <a:solidFill>
                <a:srgbClr val="003C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45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6B14-8030-47B4-850B-BC7DF605F903}" type="slidenum">
              <a:rPr lang="en-US" smtClean="0">
                <a:solidFill>
                  <a:srgbClr val="003C71"/>
                </a:solidFill>
              </a:rPr>
              <a:pPr/>
              <a:t>‹#›</a:t>
            </a:fld>
            <a:endParaRPr lang="en-US">
              <a:solidFill>
                <a:srgbClr val="003C71"/>
              </a:solidFill>
            </a:endParaRPr>
          </a:p>
        </p:txBody>
      </p:sp>
      <p:cxnSp>
        <p:nvCxnSpPr>
          <p:cNvPr id="5" name="Straight Connector 11"/>
          <p:cNvCxnSpPr>
            <a:cxnSpLocks noChangeShapeType="1"/>
          </p:cNvCxnSpPr>
          <p:nvPr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14"/>
          <p:cNvSpPr txBox="1">
            <a:spLocks noChangeArrowheads="1"/>
          </p:cNvSpPr>
          <p:nvPr/>
        </p:nvSpPr>
        <p:spPr bwMode="auto">
          <a:xfrm>
            <a:off x="2947988" y="6535340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3C71"/>
                </a:solidFill>
              </a:rPr>
              <a:t>© 2014 UnitedHealth Group. Any use, copying or distribution without written permission from UnitedHealth Group is prohibited.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6408738"/>
            <a:ext cx="21907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947988" y="6535340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3C71"/>
                </a:solidFill>
              </a:rPr>
              <a:t>© 2014 UnitedHealth Group. Any use, copying or distribution without written permission from UnitedHealth Group is prohibited.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6408738"/>
            <a:ext cx="21907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14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4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61938"/>
            <a:ext cx="82296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76728" bIns="0" numCol="1" anchor="b" anchorCtr="0" compatLnSpc="1">
            <a:prstTxWarp prst="textNoShape">
              <a:avLst/>
            </a:prstTxWarp>
          </a:bodyPr>
          <a:lstStyle/>
          <a:p>
            <a:pPr lvl="0"/>
            <a:br>
              <a:rPr lang="en-US"/>
            </a:b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1027" name="Rectangle 5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9388" y="-1422400"/>
            <a:ext cx="155575" cy="246062"/>
          </a:xfrm>
          <a:prstGeom prst="rect">
            <a:avLst/>
          </a:prstGeom>
          <a:noFill/>
        </p:spPr>
        <p:txBody>
          <a:bodyPr wrap="none" lIns="76728" tIns="38366" rIns="76728" bIns="38366">
            <a:spAutoFit/>
          </a:bodyPr>
          <a:lstStyle/>
          <a:p>
            <a:pPr algn="ctr">
              <a:defRPr/>
            </a:pPr>
            <a:endParaRPr lang="en-US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029" name="Straight Connector 7"/>
          <p:cNvCxnSpPr>
            <a:cxnSpLocks noChangeShapeType="1"/>
          </p:cNvCxnSpPr>
          <p:nvPr userDrawn="1"/>
        </p:nvCxnSpPr>
        <p:spPr bwMode="auto">
          <a:xfrm>
            <a:off x="455613" y="914400"/>
            <a:ext cx="82280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11"/>
          <p:cNvCxnSpPr>
            <a:cxnSpLocks noChangeShapeType="1"/>
          </p:cNvCxnSpPr>
          <p:nvPr userDrawn="1"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extBox 14"/>
          <p:cNvSpPr txBox="1">
            <a:spLocks noChangeArrowheads="1"/>
          </p:cNvSpPr>
          <p:nvPr userDrawn="1"/>
        </p:nvSpPr>
        <p:spPr bwMode="auto">
          <a:xfrm>
            <a:off x="3309938" y="6516688"/>
            <a:ext cx="5359400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US" sz="600"/>
              <a:t>© 2012 UnitedHealth Group. </a:t>
            </a:r>
            <a:r>
              <a:rPr lang="en-US" sz="600">
                <a:solidFill>
                  <a:srgbClr val="003C71"/>
                </a:solidFill>
              </a:rPr>
              <a:t>Any use, copying or distribution without written permission from UnitedHealth Group is prohibited.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6408738"/>
            <a:ext cx="21907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9" r:id="rId2"/>
  </p:sldLayoutIdLst>
  <p:hf hdr="0" ftr="0" dt="0"/>
  <p:txStyles>
    <p:titleStyle>
      <a:lvl1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lnSpc>
          <a:spcPts val="22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383641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Times New Roman" pitchFamily="18" charset="0"/>
        </a:defRPr>
      </a:lvl6pPr>
      <a:lvl7pPr marL="767282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Times New Roman" pitchFamily="18" charset="0"/>
        </a:defRPr>
      </a:lvl7pPr>
      <a:lvl8pPr marL="1150924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Times New Roman" pitchFamily="18" charset="0"/>
        </a:defRPr>
      </a:lvl8pPr>
      <a:lvl9pPr marL="1534565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800" b="1">
          <a:solidFill>
            <a:schemeClr val="bg1"/>
          </a:solidFill>
          <a:latin typeface="Times New Roman" pitchFamily="18" charset="0"/>
        </a:defRPr>
      </a:lvl9pPr>
    </p:titleStyle>
    <p:bodyStyle>
      <a:lvl1pPr marL="287338" indent="-287338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CF4520"/>
        </a:buClr>
        <a:buSzPct val="65000"/>
        <a:buFont typeface="Wingdings" pitchFamily="2" charset="2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114300" indent="-114300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CF4520"/>
        </a:buClr>
        <a:buFont typeface="Arial" pitchFamily="34" charset="0"/>
        <a:buChar char="•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2pPr>
      <a:lvl3pPr marL="288925" indent="-149225" algn="l" rtl="0" eaLnBrk="0" fontAlgn="base" hangingPunct="0">
        <a:lnSpc>
          <a:spcPts val="1600"/>
        </a:lnSpc>
        <a:spcBef>
          <a:spcPts val="800"/>
        </a:spcBef>
        <a:spcAft>
          <a:spcPct val="0"/>
        </a:spcAft>
        <a:buClr>
          <a:srgbClr val="CF4520"/>
        </a:buClr>
        <a:buFont typeface="Lucida Grande" charset="0"/>
        <a:buChar char="–"/>
        <a:defRPr sz="1400">
          <a:solidFill>
            <a:schemeClr val="tx1"/>
          </a:solidFill>
          <a:latin typeface="+mn-lt"/>
          <a:ea typeface="ＭＳ Ｐゴシック" pitchFamily="34" charset="-128"/>
          <a:cs typeface="ＭＳ Ｐゴシック"/>
        </a:defRPr>
      </a:lvl3pPr>
      <a:lvl4pPr marL="114300" indent="-1143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sz="1200">
          <a:solidFill>
            <a:schemeClr val="bg2"/>
          </a:solidFill>
          <a:latin typeface="+mn-lt"/>
          <a:ea typeface="ＭＳ Ｐゴシック" pitchFamily="34" charset="-128"/>
          <a:cs typeface="ＭＳ Ｐゴシック"/>
        </a:defRPr>
      </a:lvl4pPr>
      <a:lvl5pPr marL="114300" indent="-1143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115000"/>
        <a:buFont typeface="Arial" pitchFamily="34" charset="0"/>
        <a:buChar char="•"/>
        <a:defRPr sz="1200">
          <a:solidFill>
            <a:schemeClr val="bg2"/>
          </a:solidFill>
          <a:latin typeface="+mn-lt"/>
          <a:ea typeface="ＭＳ Ｐゴシック" pitchFamily="34" charset="-128"/>
          <a:cs typeface="ＭＳ Ｐゴシック"/>
        </a:defRPr>
      </a:lvl5pPr>
      <a:lvl6pPr marL="1582519" indent="-14653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115000"/>
        <a:buChar char="•"/>
        <a:defRPr sz="1300">
          <a:solidFill>
            <a:schemeClr val="tx1"/>
          </a:solidFill>
          <a:latin typeface="+mn-lt"/>
        </a:defRPr>
      </a:lvl6pPr>
      <a:lvl7pPr marL="1966161" indent="-14653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115000"/>
        <a:buChar char="•"/>
        <a:defRPr sz="1300">
          <a:solidFill>
            <a:schemeClr val="tx1"/>
          </a:solidFill>
          <a:latin typeface="+mn-lt"/>
        </a:defRPr>
      </a:lvl7pPr>
      <a:lvl8pPr marL="2349799" indent="-14653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115000"/>
        <a:buChar char="•"/>
        <a:defRPr sz="1300">
          <a:solidFill>
            <a:schemeClr val="tx1"/>
          </a:solidFill>
          <a:latin typeface="+mn-lt"/>
        </a:defRPr>
      </a:lvl8pPr>
      <a:lvl9pPr marL="2733441" indent="-14653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tx1"/>
        </a:buClr>
        <a:buSzPct val="115000"/>
        <a:buChar char="•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641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282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0924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4565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205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1845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5486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9127" algn="l" defTabSz="76728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4589"/>
            <a:ext cx="8229600" cy="5089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7388" y="6490890"/>
            <a:ext cx="3810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956B14-8030-47B4-850B-BC7DF605F903}" type="slidenum">
              <a:rPr lang="en-US" smtClean="0">
                <a:solidFill>
                  <a:srgbClr val="003C71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003C71"/>
              </a:solidFill>
              <a:latin typeface="Arial"/>
            </a:endParaRPr>
          </a:p>
        </p:txBody>
      </p:sp>
      <p:cxnSp>
        <p:nvCxnSpPr>
          <p:cNvPr id="7" name="Straight Connector 7"/>
          <p:cNvCxnSpPr>
            <a:cxnSpLocks noChangeShapeType="1"/>
          </p:cNvCxnSpPr>
          <p:nvPr/>
        </p:nvCxnSpPr>
        <p:spPr bwMode="auto">
          <a:xfrm>
            <a:off x="455613" y="914400"/>
            <a:ext cx="82280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1"/>
          <p:cNvCxnSpPr>
            <a:cxnSpLocks noChangeShapeType="1"/>
          </p:cNvCxnSpPr>
          <p:nvPr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2947988" y="6535340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3C71"/>
                </a:solidFill>
              </a:rPr>
              <a:t>© 2014 UnitedHealth Group. Any use, copying or distribution without written permission from UnitedHealth Group is prohibited.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6408738"/>
            <a:ext cx="21907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7"/>
          <p:cNvCxnSpPr>
            <a:cxnSpLocks noChangeShapeType="1"/>
          </p:cNvCxnSpPr>
          <p:nvPr/>
        </p:nvCxnSpPr>
        <p:spPr bwMode="auto">
          <a:xfrm>
            <a:off x="455613" y="914400"/>
            <a:ext cx="82280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987675" y="6435725"/>
            <a:ext cx="569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2947988" y="6535340"/>
            <a:ext cx="5359400" cy="9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rgbClr val="003C71"/>
                </a:solidFill>
              </a:rPr>
              <a:t>© 2014 UnitedHealth Group. Any use, copying or distribution without written permission from UnitedHealth Group is prohibited.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3" y="6408738"/>
            <a:ext cx="21907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06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900"/>
        </a:spcBef>
        <a:buClr>
          <a:schemeClr val="accent5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900"/>
        </a:spcBef>
        <a:buClr>
          <a:schemeClr val="accent5"/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900"/>
        </a:spcBef>
        <a:buClr>
          <a:schemeClr val="accent5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900"/>
        </a:spcBef>
        <a:buClr>
          <a:schemeClr val="accent5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900"/>
        </a:spcBef>
        <a:buClr>
          <a:schemeClr val="accent5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1800" i="1" dirty="0"/>
              <a:t>Advancing Primary Care Delivery: </a:t>
            </a:r>
            <a:br>
              <a:rPr lang="en-US" sz="1800" i="1" dirty="0"/>
            </a:br>
            <a:r>
              <a:rPr lang="en-US" sz="1800" i="1" dirty="0"/>
              <a:t>Practical, Proven, and Scalable Approaches</a:t>
            </a:r>
            <a:br>
              <a:rPr lang="en-US" sz="1800" i="1" dirty="0"/>
            </a:br>
            <a:br>
              <a:rPr lang="en-US" sz="1800" i="1" dirty="0"/>
            </a:br>
            <a:r>
              <a:rPr lang="en-US" sz="1800" dirty="0" err="1"/>
              <a:t>Chartpack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521555" y="5790976"/>
            <a:ext cx="2012157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bg1"/>
                </a:solidFill>
                <a:ea typeface="ＭＳ Ｐゴシック"/>
                <a:cs typeface="ＭＳ Ｐゴシック"/>
              </a:rPr>
              <a:t>September 2014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1675" y="5509214"/>
            <a:ext cx="2845089" cy="56352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UnitedHealth Center for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chemeClr val="bg1"/>
                </a:solidFill>
              </a:rPr>
              <a:t>Health Reform &amp; Modernization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7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Primary Care Physicians are More Concentrated in Higher-Income Areas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 descr="Exhibit08-oneColumn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04" y="1071217"/>
            <a:ext cx="7287592" cy="520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3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Primary Care Physicians are More Concentrated in Areas with Lower Rates of Uninsured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 descr="Exhibit09-oneColumn-01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545" y="999442"/>
            <a:ext cx="7296911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254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Areas with Lower Concentrations of Primary Care Physicians Have Higher Concentrations of Non-Physician Primary Care Providers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 descr="Exhibit10-oneColumn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150" y="955943"/>
            <a:ext cx="6775699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8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WESTMED’s Commercial ACO, in Partnership with UnitedHealthcare and Optum, Achieved Reductions in Hospital Utilization and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 descr="Exhibit13_WESTMEDChangeinUtilizationandCostsfrom2011to2012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1629" y="992513"/>
            <a:ext cx="6080743" cy="52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801"/>
            <a:ext cx="8229600" cy="543708"/>
          </a:xfrm>
        </p:spPr>
        <p:txBody>
          <a:bodyPr/>
          <a:lstStyle/>
          <a:p>
            <a:r>
              <a:rPr lang="en-US" b="1" dirty="0"/>
              <a:t>Monarch’s Medicare Pioneer ACO, in Partnership with Optum, </a:t>
            </a:r>
            <a:br>
              <a:rPr lang="en-US" b="1" dirty="0"/>
            </a:br>
            <a:r>
              <a:rPr lang="en-US" b="1" dirty="0"/>
              <a:t>Achieved Cost Reductions for its Patients while Spending Increased for the Reference Cohort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 descr="Exhibit14_Monarch Change in Total Medicare Spending between 2011 and 2012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02744"/>
            <a:ext cx="685495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51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080" y="252044"/>
            <a:ext cx="8311487" cy="543708"/>
          </a:xfrm>
        </p:spPr>
        <p:txBody>
          <a:bodyPr/>
          <a:lstStyle/>
          <a:p>
            <a:r>
              <a:rPr lang="en-US" b="1" dirty="0"/>
              <a:t>The Number of Health Care Retail Clinic Visits has Increased Dramatically in Recent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 descr="IncreaseinClinicVisit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2609" y="968028"/>
            <a:ext cx="5278783" cy="527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8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of Group Visits by Family Physicians Doubled Between 2005 and 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3" name="Picture 2" descr="Exhibit16_ShareofFamilyPhysiciansUtilizingGroupVisit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035873"/>
            <a:ext cx="6858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2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Each Year, “Super-Utilizers” – the Top 5% of the Population in Terms of Per Capita Spending – Account for 50% of All Health Care Costs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 descr="Exhibit17_SuperUtliziersasShareofPopulationandShareofHealthcareCost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81" y="968028"/>
            <a:ext cx="6949439" cy="521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20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3119"/>
            <a:ext cx="8686801" cy="543708"/>
          </a:xfrm>
        </p:spPr>
        <p:txBody>
          <a:bodyPr/>
          <a:lstStyle/>
          <a:p>
            <a:r>
              <a:rPr lang="en-US" b="1" dirty="0"/>
              <a:t>Among “Super-Utilizers,” 38% Will Remain Super-Utilizers the Following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 descr="Exhibit18_SuperUtlizersasSharePopulationinaSingleYearandFollowingYear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143000"/>
            <a:ext cx="82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3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550" y="261471"/>
            <a:ext cx="8686801" cy="543708"/>
          </a:xfrm>
        </p:spPr>
        <p:txBody>
          <a:bodyPr/>
          <a:lstStyle/>
          <a:p>
            <a:r>
              <a:rPr lang="en-US" b="1" dirty="0"/>
              <a:t>Advancing Primary Care Delivery: </a:t>
            </a:r>
            <a:br>
              <a:rPr lang="en-US" b="1" dirty="0"/>
            </a:br>
            <a:r>
              <a:rPr lang="en-US" b="1" dirty="0"/>
              <a:t>Practical, Proven, and Scalable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3361" y="5411334"/>
            <a:ext cx="6537278" cy="365760"/>
          </a:xfrm>
          <a:prstGeom prst="roundRect">
            <a:avLst/>
          </a:prstGeom>
          <a:solidFill>
            <a:srgbClr val="777777"/>
          </a:solidFill>
        </p:spPr>
        <p:txBody>
          <a:bodyPr anchor="ctr" anchorCtr="1"/>
          <a:lstStyle/>
          <a:p>
            <a:r>
              <a:rPr lang="en-US" b="1" dirty="0">
                <a:solidFill>
                  <a:schemeClr val="bg1"/>
                </a:solidFill>
              </a:rPr>
              <a:t>The full report can be accessed at unitedhealthgroup.com/modernization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0375" y="1149903"/>
            <a:ext cx="83114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Primary care is the foundation of the U.S. health care system, central to improving health and to effectively treating patients.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The United States faces a challenge in terms of increasing overall primary care capacity and aligning the supply of primary care resources with demand in underserved communities.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Building blocks for increasing capacity include leveraging a diverse clinical workforce, practicing in care teams, and utilizing health information technology (HIT).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/>
          </a:p>
          <a:p>
            <a:pPr marL="741363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Care delivery models that leverage these building blocks have improved quality and contained costs, by applying value-based payments. </a:t>
            </a:r>
          </a:p>
          <a:p>
            <a:pPr lvl="1" indent="0"/>
            <a:endParaRPr lang="en-US" sz="1100" dirty="0"/>
          </a:p>
          <a:p>
            <a:pPr marL="741363" lvl="1" indent="-285750">
              <a:buFont typeface="Courier New" panose="02070309020205020404" pitchFamily="49" charset="0"/>
              <a:buChar char="o"/>
            </a:pPr>
            <a:r>
              <a:rPr lang="en-US" sz="1600" dirty="0"/>
              <a:t>Additional pathways to expand and target capacity include leveraging retail health clinics, reaching patients where they live, utilizing group visits, and better targeting “super-utilizers” and other complex patients. </a:t>
            </a:r>
          </a:p>
        </p:txBody>
      </p:sp>
    </p:spTree>
    <p:extLst>
      <p:ext uri="{BB962C8B-B14F-4D97-AF65-F5344CB8AC3E}">
        <p14:creationId xmlns:p14="http://schemas.microsoft.com/office/powerpoint/2010/main" val="286735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71"/>
            <a:ext cx="8468436" cy="543708"/>
          </a:xfrm>
        </p:spPr>
        <p:txBody>
          <a:bodyPr>
            <a:noAutofit/>
          </a:bodyPr>
          <a:lstStyle/>
          <a:p>
            <a:r>
              <a:rPr lang="en-US" b="1" dirty="0"/>
              <a:t>Health Care Markets with a Higher Concentration of Primary Care Physicians Have Fewer Avoidable Hospital Admissions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6" descr="Exhibit02_AvoidableHosptialAdmissionsandPrimaryCarePhysiciansupply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96" y="958416"/>
            <a:ext cx="8282608" cy="53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1471"/>
            <a:ext cx="8495731" cy="543708"/>
          </a:xfrm>
        </p:spPr>
        <p:txBody>
          <a:bodyPr/>
          <a:lstStyle/>
          <a:p>
            <a:r>
              <a:rPr lang="en-US" b="1" dirty="0"/>
              <a:t>Health Care Markets with a Higher Concentration of Primary Care Physicians Have Fewer Avoidable Hospital Emergency Department Visits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Exhibit03_AvoidableHosptialAdmissionsandPrimaryCarePhysiciansupply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704" y="962178"/>
            <a:ext cx="8292588" cy="533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7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38" y="0"/>
            <a:ext cx="8410354" cy="918303"/>
          </a:xfrm>
        </p:spPr>
        <p:txBody>
          <a:bodyPr/>
          <a:lstStyle/>
          <a:p>
            <a:r>
              <a:rPr lang="en-US" b="1" dirty="0"/>
              <a:t>Health Care Markets with a Higher Concentration of Primary Care Physicians Have Lower Use of High-Technology Diagnostic Imaging, Which is More Costly and Often No More Effective Than Traditional Imaging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Exhibit04_AvoidableHosptialAdmissionsandPrimaryCarePhysiciansupply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578"/>
          <a:stretch/>
        </p:blipFill>
        <p:spPr>
          <a:xfrm>
            <a:off x="425704" y="1051354"/>
            <a:ext cx="8292588" cy="50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08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11" y="261471"/>
            <a:ext cx="8603674" cy="543708"/>
          </a:xfrm>
        </p:spPr>
        <p:txBody>
          <a:bodyPr>
            <a:noAutofit/>
          </a:bodyPr>
          <a:lstStyle/>
          <a:p>
            <a:r>
              <a:rPr lang="en-US" b="1" dirty="0"/>
              <a:t>The Volume of Primary Care Physician Visits in the United States Declined and Specialist Visits Increased Between 2012 and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 descr="Exhibit01_ChangeinOfficeVisitsbyProviderType_v2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957" y="1043612"/>
            <a:ext cx="6118087" cy="509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5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Among New Medical School Graduates, Only One in Six is Choosing to Practice Primary Care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8044" y="1036978"/>
            <a:ext cx="6327913" cy="506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96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13" y="261471"/>
            <a:ext cx="8922471" cy="543708"/>
          </a:xfrm>
        </p:spPr>
        <p:txBody>
          <a:bodyPr/>
          <a:lstStyle/>
          <a:p>
            <a:r>
              <a:rPr lang="en-US" b="1" dirty="0"/>
              <a:t>Some Areas of the Country, Including the West and the South, Face Greater Challenges than Others in Ensuring Primary Care Capacity in the Coming Years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 descr="Exhibit07_map with legend-01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771" y="956984"/>
            <a:ext cx="8696458" cy="531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8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Percentage of Nurse Practitioners and Physician Assistants Who Practice in Rural Areas is Greater Than the Percentage of Physicians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F0093-A97B-4D8C-9A87-97C7CF06EAB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4" name="Picture 3" descr="Exhibit06_Sharesofproviderspracticinginruralareas-0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7976" y="1143000"/>
            <a:ext cx="6708048" cy="47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349281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Custom 8">
      <a:dk1>
        <a:srgbClr val="003C71"/>
      </a:dk1>
      <a:lt1>
        <a:srgbClr val="FFFFFF"/>
      </a:lt1>
      <a:dk2>
        <a:srgbClr val="5B6770"/>
      </a:dk2>
      <a:lt2>
        <a:srgbClr val="A2AAAD"/>
      </a:lt2>
      <a:accent1>
        <a:srgbClr val="00629B"/>
      </a:accent1>
      <a:accent2>
        <a:srgbClr val="007041"/>
      </a:accent2>
      <a:accent3>
        <a:srgbClr val="861F41"/>
      </a:accent3>
      <a:accent4>
        <a:srgbClr val="CF4520"/>
      </a:accent4>
      <a:accent5>
        <a:srgbClr val="008CD7"/>
      </a:accent5>
      <a:accent6>
        <a:srgbClr val="48A23F"/>
      </a:accent6>
      <a:hlink>
        <a:srgbClr val="A50050"/>
      </a:hlink>
      <a:folHlink>
        <a:srgbClr val="ED8B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F238C"/>
        </a:dk2>
        <a:lt2>
          <a:srgbClr val="8C7870"/>
        </a:lt2>
        <a:accent1>
          <a:srgbClr val="FEE060"/>
        </a:accent1>
        <a:accent2>
          <a:srgbClr val="EB5411"/>
        </a:accent2>
        <a:accent3>
          <a:srgbClr val="FFFFFF"/>
        </a:accent3>
        <a:accent4>
          <a:srgbClr val="000000"/>
        </a:accent4>
        <a:accent5>
          <a:srgbClr val="FEEDB6"/>
        </a:accent5>
        <a:accent6>
          <a:srgbClr val="D54B0E"/>
        </a:accent6>
        <a:hlink>
          <a:srgbClr val="3DAFA4"/>
        </a:hlink>
        <a:folHlink>
          <a:srgbClr val="2E7C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itedHealthGroup2014">
  <a:themeElements>
    <a:clrScheme name="UnitedHealth Group">
      <a:dk1>
        <a:srgbClr val="003C71"/>
      </a:dk1>
      <a:lt1>
        <a:srgbClr val="FFFFFF"/>
      </a:lt1>
      <a:dk2>
        <a:srgbClr val="00629B"/>
      </a:dk2>
      <a:lt2>
        <a:srgbClr val="008CD7"/>
      </a:lt2>
      <a:accent1>
        <a:srgbClr val="007041"/>
      </a:accent1>
      <a:accent2>
        <a:srgbClr val="48A23F"/>
      </a:accent2>
      <a:accent3>
        <a:srgbClr val="861F41"/>
      </a:accent3>
      <a:accent4>
        <a:srgbClr val="A50050"/>
      </a:accent4>
      <a:accent5>
        <a:srgbClr val="CF4520"/>
      </a:accent5>
      <a:accent6>
        <a:srgbClr val="ED8B00"/>
      </a:accent6>
      <a:hlink>
        <a:srgbClr val="008CD7"/>
      </a:hlink>
      <a:folHlink>
        <a:srgbClr val="48A23F"/>
      </a:folHlink>
    </a:clrScheme>
    <a:fontScheme name="UnitedHealth Grou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Macintosh PowerPoint</Application>
  <PresentationFormat>On-screen Show (4:3)</PresentationFormat>
  <Paragraphs>49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Courier New</vt:lpstr>
      <vt:lpstr>Lucida Grande</vt:lpstr>
      <vt:lpstr>Times</vt:lpstr>
      <vt:lpstr>Times New Roman</vt:lpstr>
      <vt:lpstr>Wingdings</vt:lpstr>
      <vt:lpstr>1_Blank Presentation</vt:lpstr>
      <vt:lpstr>UnitedHealthGroup2014</vt:lpstr>
      <vt:lpstr>Advancing Primary Care Delivery:  Practical, Proven, and Scalable Approaches  Chartpack</vt:lpstr>
      <vt:lpstr>Advancing Primary Care Delivery:  Practical, Proven, and Scalable Approaches</vt:lpstr>
      <vt:lpstr>Health Care Markets with a Higher Concentration of Primary Care Physicians Have Fewer Avoidable Hospital Admissions</vt:lpstr>
      <vt:lpstr>Health Care Markets with a Higher Concentration of Primary Care Physicians Have Fewer Avoidable Hospital Emergency Department Visits </vt:lpstr>
      <vt:lpstr>Health Care Markets with a Higher Concentration of Primary Care Physicians Have Lower Use of High-Technology Diagnostic Imaging, Which is More Costly and Often No More Effective Than Traditional Imaging</vt:lpstr>
      <vt:lpstr>The Volume of Primary Care Physician Visits in the United States Declined and Specialist Visits Increased Between 2012 and 2013</vt:lpstr>
      <vt:lpstr>Among New Medical School Graduates, Only One in Six is Choosing to Practice Primary Care</vt:lpstr>
      <vt:lpstr>Some Areas of the Country, Including the West and the South, Face Greater Challenges than Others in Ensuring Primary Care Capacity in the Coming Years </vt:lpstr>
      <vt:lpstr>The Percentage of Nurse Practitioners and Physician Assistants Who Practice in Rural Areas is Greater Than the Percentage of Physicians</vt:lpstr>
      <vt:lpstr>Primary Care Physicians are More Concentrated in Higher-Income Areas</vt:lpstr>
      <vt:lpstr>Primary Care Physicians are More Concentrated in Areas with Lower Rates of Uninsured</vt:lpstr>
      <vt:lpstr>Areas with Lower Concentrations of Primary Care Physicians Have Higher Concentrations of Non-Physician Primary Care Providers</vt:lpstr>
      <vt:lpstr>WESTMED’s Commercial ACO, in Partnership with UnitedHealthcare and Optum, Achieved Reductions in Hospital Utilization and Costs</vt:lpstr>
      <vt:lpstr>Monarch’s Medicare Pioneer ACO, in Partnership with Optum,  Achieved Cost Reductions for its Patients while Spending Increased for the Reference Cohort</vt:lpstr>
      <vt:lpstr>The Number of Health Care Retail Clinic Visits has Increased Dramatically in Recent Years</vt:lpstr>
      <vt:lpstr>Use of Group Visits by Family Physicians Doubled Between 2005 and 2010</vt:lpstr>
      <vt:lpstr>Each Year, “Super-Utilizers” – the Top 5% of the Population in Terms of Per Capita Spending – Account for 50% of All Health Care Costs</vt:lpstr>
      <vt:lpstr>Among “Super-Utilizers,” 38% Will Remain Super-Utilizers the Following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Care Report Chartpack from the UnitedHealth Center for Health Reform &amp; Modernization</dc:title>
  <dc:creator/>
  <cp:lastModifiedBy/>
  <cp:revision>1</cp:revision>
  <dcterms:created xsi:type="dcterms:W3CDTF">2014-09-18T17:35:51Z</dcterms:created>
  <dcterms:modified xsi:type="dcterms:W3CDTF">2022-01-03T19:36:54Z</dcterms:modified>
</cp:coreProperties>
</file>